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198"/>
  </p:notesMasterIdLst>
  <p:sldIdLst>
    <p:sldId id="452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4" r:id="rId38"/>
    <p:sldId id="295" r:id="rId39"/>
    <p:sldId id="293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450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45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9" r:id="rId155"/>
    <p:sldId id="408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257" r:id="rId195"/>
    <p:sldId id="258" r:id="rId196"/>
    <p:sldId id="449" r:id="rId19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190" Type="http://schemas.openxmlformats.org/officeDocument/2006/relationships/slide" Target="slides/slide188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viewProps" Target="viewProp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theme" Target="theme/theme1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notesMaster" Target="notesMasters/notesMaster1.xml"/><Relationship Id="rId202" Type="http://schemas.openxmlformats.org/officeDocument/2006/relationships/tableStyles" Target="tableStyles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6633-1E29-4A34-BFF3-A0EF87A7E772}" type="datetimeFigureOut">
              <a:rPr lang="pl-PL" smtClean="0"/>
              <a:pPr/>
              <a:t>2013-11-09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88929-B86B-4FAB-98C7-878C62661E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39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8929-B86B-4FAB-98C7-878C62661EC9}" type="slidenum">
              <a:rPr lang="pl-PL" smtClean="0"/>
              <a:pPr/>
              <a:t>139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17463">
              <a:buNone/>
              <a:defRPr sz="2800"/>
            </a:lvl1pPr>
            <a:lvl2pPr marL="360363" indent="-360363">
              <a:buFont typeface="Wingdings" pitchFamily="2" charset="2"/>
              <a:buChar char="Ø"/>
              <a:tabLst/>
              <a:defRPr b="1">
                <a:solidFill>
                  <a:schemeClr val="bg2"/>
                </a:solidFill>
              </a:defRPr>
            </a:lvl2pPr>
            <a:lvl3pPr marL="720725" indent="-360363">
              <a:buNone/>
              <a:defRPr/>
            </a:lvl3pPr>
          </a:lstStyle>
          <a:p>
            <a:pPr lvl="1"/>
            <a:r>
              <a:rPr lang="pl-PL" dirty="0" smtClean="0"/>
              <a:t>Pojęcia – poziom drugi</a:t>
            </a:r>
          </a:p>
          <a:p>
            <a:pPr lvl="2"/>
            <a:r>
              <a:rPr lang="pl-PL" dirty="0" smtClean="0"/>
              <a:t>- Trzeci poziom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8072438" y="6384925"/>
            <a:ext cx="9826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E71DB-D769-4301-8584-26F4676E6300}" type="slidenum">
              <a:rPr lang="pl-PL" sz="1600" b="1" smtClean="0">
                <a:solidFill>
                  <a:srgbClr val="C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37DD-35A7-4F8B-AC1F-3A2F14904E01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66AF-7AF5-4412-A478-0DF8684E60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sia\Pulpit\ASIA\obrazki\ingeni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71438"/>
            <a:ext cx="1254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428728" y="71414"/>
            <a:ext cx="7186634" cy="12510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8297-7FB1-4822-9167-F275C4DA16E1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D337-53F1-4DB5-A25B-2DC5ECA9A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72D4-6F86-4F3A-B2E7-A3744904BC63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2F49-B505-4057-B672-44701D7DB5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AADA-8E69-4D3C-90D8-051ACB3381EA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8BC7-6AD5-498B-A17E-76DA97DBCE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DD8E-4BDD-4C3B-A41C-97B99CDF42CA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F69A-4A2B-4757-B286-B683208D6E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E8BB-2DFA-4B56-8C4A-4896F014F19B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52DF-24BE-412A-B50F-A8677BF6E7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C4A7-BAA0-406F-A205-960E4F645C20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05C4-3CB5-4F73-8B42-F33DEFEBC7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0642-0B0F-40DF-829B-93964360792A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9506-874E-4C13-BA98-EF4B2ED378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1267-BABA-4D02-B2BE-F12D70F0516B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2D86E-8D83-4889-A4F6-B7320DC1E7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A964-1B98-42ED-9C9B-ABF2ADFAC3F9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8C60-4D25-450B-81DC-47930580F3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17463">
              <a:buNone/>
              <a:defRPr sz="2800"/>
            </a:lvl1pPr>
            <a:lvl2pPr marL="360363" indent="-360363">
              <a:buFont typeface="Arial" pitchFamily="34" charset="0"/>
              <a:buChar char="•"/>
              <a:tabLst/>
              <a:defRPr/>
            </a:lvl2pPr>
            <a:lvl3pPr marL="361950" indent="-360363">
              <a:defRPr/>
            </a:lvl3pPr>
            <a:lvl4pPr marL="806450" indent="-446088">
              <a:buFont typeface="Wingdings" pitchFamily="2" charset="2"/>
              <a:buChar char="ü"/>
              <a:defRPr/>
            </a:lvl4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8072438" y="6384925"/>
            <a:ext cx="9826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E71DB-D769-4301-8584-26F4676E6300}" type="slidenum">
              <a:rPr lang="pl-PL" sz="1600" b="1" smtClean="0">
                <a:solidFill>
                  <a:srgbClr val="C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FAF6-C7A1-45AD-9EE4-431F98A8BDD2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EE3E-1132-4BD4-A73A-28CAB8294F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o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17463">
              <a:buNone/>
              <a:defRPr sz="2800"/>
            </a:lvl1pPr>
            <a:lvl2pPr marL="360363" indent="-360363">
              <a:buFont typeface="Wingdings" pitchFamily="2" charset="2"/>
              <a:buChar char="Ø"/>
              <a:tabLst/>
              <a:defRPr b="1">
                <a:solidFill>
                  <a:schemeClr val="bg2"/>
                </a:solidFill>
              </a:defRPr>
            </a:lvl2pPr>
            <a:lvl3pPr marL="720725" indent="-360363">
              <a:buNone/>
              <a:defRPr/>
            </a:lvl3pPr>
          </a:lstStyle>
          <a:p>
            <a:pPr lvl="1"/>
            <a:r>
              <a:rPr lang="pl-PL" dirty="0" smtClean="0"/>
              <a:t>Pojęcia – poziom drugi</a:t>
            </a:r>
          </a:p>
          <a:p>
            <a:pPr lvl="2"/>
            <a:r>
              <a:rPr lang="pl-PL" dirty="0" smtClean="0"/>
              <a:t>- Trzeci poziom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8072438" y="6384925"/>
            <a:ext cx="9826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E71DB-D769-4301-8584-26F4676E6300}" type="slidenum">
              <a:rPr lang="pl-PL" sz="1600" b="1" smtClean="0">
                <a:solidFill>
                  <a:srgbClr val="C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8072438" y="6384925"/>
            <a:ext cx="9826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E71DB-D769-4301-8584-26F4676E6300}" type="slidenum">
              <a:rPr lang="pl-PL" sz="1600" b="1" smtClean="0">
                <a:solidFill>
                  <a:srgbClr val="C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drodział bez nr str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wypunkt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 sz="2800" baseline="0"/>
            </a:lvl1pPr>
            <a:lvl2pPr marL="900113" indent="-360363">
              <a:buFont typeface="Wingdings" pitchFamily="2" charset="2"/>
              <a:buChar char="ü"/>
              <a:tabLst/>
              <a:defRPr sz="2400"/>
            </a:lvl2pPr>
            <a:lvl3pPr marL="720725" indent="-360363">
              <a:defRPr/>
            </a:lvl3pPr>
            <a:lvl4pPr marL="1828800" indent="-457200">
              <a:buFont typeface="Arial" pitchFamily="34" charset="0"/>
              <a:buChar char="•"/>
              <a:defRPr sz="2400" baseline="0"/>
            </a:lvl4pPr>
            <a:lvl5pPr marL="457200" indent="-457200">
              <a:buFont typeface="+mj-lt"/>
              <a:buAutoNum type="arabicPeriod"/>
              <a:defRPr sz="22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3"/>
            <a:r>
              <a:rPr lang="pl-PL" dirty="0" smtClean="0"/>
              <a:t>Trzeci poziom</a:t>
            </a:r>
          </a:p>
          <a:p>
            <a:pPr lvl="4"/>
            <a:r>
              <a:rPr lang="pl-PL" dirty="0" smtClean="0"/>
              <a:t>Czwarty poziom</a:t>
            </a:r>
          </a:p>
          <a:p>
            <a:pPr lvl="3"/>
            <a:endParaRPr lang="pl-PL" dirty="0" smtClean="0"/>
          </a:p>
        </p:txBody>
      </p:sp>
      <p:sp>
        <p:nvSpPr>
          <p:cNvPr id="4" name="Prostokąt 3"/>
          <p:cNvSpPr/>
          <p:nvPr userDrawn="1"/>
        </p:nvSpPr>
        <p:spPr>
          <a:xfrm>
            <a:off x="8072438" y="6384925"/>
            <a:ext cx="9826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E71DB-D769-4301-8584-26F4676E6300}" type="slidenum">
              <a:rPr lang="pl-PL" sz="1600" b="1" smtClean="0">
                <a:solidFill>
                  <a:srgbClr val="C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8072438" y="6384925"/>
            <a:ext cx="9826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E71DB-D769-4301-8584-26F4676E6300}" type="slidenum">
              <a:rPr lang="pl-PL" sz="1600" b="1" smtClean="0">
                <a:solidFill>
                  <a:srgbClr val="C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rodział bez nr str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tera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538163" indent="-538163">
              <a:buFont typeface="+mj-lt"/>
              <a:buAutoNum type="arabicPeriod"/>
              <a:defRPr sz="2000"/>
            </a:lvl1pPr>
            <a:lvl2pPr marL="360363" indent="-360363">
              <a:buFont typeface="Arial" pitchFamily="34" charset="0"/>
              <a:buChar char="•"/>
              <a:tabLst/>
              <a:defRPr/>
            </a:lvl2pPr>
            <a:lvl3pPr marL="720725" indent="-360363">
              <a:defRPr/>
            </a:lvl3pPr>
          </a:lstStyle>
          <a:p>
            <a:pPr lvl="0"/>
            <a:r>
              <a:rPr lang="pl-PL" dirty="0" smtClean="0"/>
              <a:t> Poziom pierwszy</a:t>
            </a:r>
          </a:p>
          <a:p>
            <a:pPr lvl="0"/>
            <a:r>
              <a:rPr lang="pl-PL" dirty="0" smtClean="0"/>
              <a:t> Poziom pierwszy</a:t>
            </a:r>
          </a:p>
          <a:p>
            <a:pPr lvl="0"/>
            <a:endParaRPr lang="pl-PL" dirty="0" smtClean="0"/>
          </a:p>
        </p:txBody>
      </p:sp>
      <p:sp>
        <p:nvSpPr>
          <p:cNvPr id="4" name="Prostokąt 3"/>
          <p:cNvSpPr/>
          <p:nvPr userDrawn="1"/>
        </p:nvSpPr>
        <p:spPr>
          <a:xfrm>
            <a:off x="8072438" y="6384925"/>
            <a:ext cx="9826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E71DB-D769-4301-8584-26F4676E6300}" type="slidenum">
              <a:rPr lang="pl-PL" sz="1600" b="1" smtClean="0">
                <a:solidFill>
                  <a:srgbClr val="C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pl-PL" dirty="0" smtClean="0"/>
              <a:t>Literatura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itera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+mj-lt"/>
              <a:buAutoNum type="arabicPeriod" startAt="7"/>
              <a:defRPr sz="2000"/>
            </a:lvl1pPr>
            <a:lvl2pPr marL="360363" indent="-360363">
              <a:buFont typeface="Arial" pitchFamily="34" charset="0"/>
              <a:buChar char="•"/>
              <a:tabLst/>
              <a:defRPr/>
            </a:lvl2pPr>
            <a:lvl3pPr marL="720725" indent="-360363">
              <a:defRPr/>
            </a:lvl3pPr>
          </a:lstStyle>
          <a:p>
            <a:pPr lvl="0"/>
            <a:r>
              <a:rPr lang="pl-PL" dirty="0" smtClean="0"/>
              <a:t> Poziom pierwszy</a:t>
            </a:r>
          </a:p>
          <a:p>
            <a:pPr lvl="0"/>
            <a:r>
              <a:rPr lang="pl-PL" dirty="0" smtClean="0"/>
              <a:t> Poziom pierwszy</a:t>
            </a:r>
          </a:p>
          <a:p>
            <a:pPr lvl="0"/>
            <a:endParaRPr lang="pl-PL" dirty="0" smtClean="0"/>
          </a:p>
        </p:txBody>
      </p:sp>
      <p:sp>
        <p:nvSpPr>
          <p:cNvPr id="4" name="Prostokąt 3"/>
          <p:cNvSpPr/>
          <p:nvPr userDrawn="1"/>
        </p:nvSpPr>
        <p:spPr>
          <a:xfrm>
            <a:off x="8072438" y="6384925"/>
            <a:ext cx="982662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E71DB-D769-4301-8584-26F4676E6300}" type="slidenum">
              <a:rPr lang="pl-PL" sz="1600" b="1" smtClean="0">
                <a:solidFill>
                  <a:srgbClr val="C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pl-PL" dirty="0" smtClean="0"/>
              <a:t>Literatura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nume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881188"/>
            <a:ext cx="8443942" cy="4833959"/>
          </a:xfrm>
        </p:spPr>
        <p:txBody>
          <a:bodyPr/>
          <a:lstStyle>
            <a:lvl1pPr marL="342900" indent="17463">
              <a:buNone/>
              <a:defRPr sz="2800"/>
            </a:lvl1pPr>
            <a:lvl2pPr marL="360363" indent="-360363">
              <a:buFont typeface="Arial" pitchFamily="34" charset="0"/>
              <a:buChar char="•"/>
              <a:tabLst/>
              <a:defRPr/>
            </a:lvl2pPr>
            <a:lvl3pPr marL="720725" indent="-360363">
              <a:defRPr/>
            </a:lvl3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43942" cy="103505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se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0363"/>
            <a:ext cx="166052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9250" y="1628775"/>
            <a:ext cx="7524750" cy="5229225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  <a:cs typeface="+mn-cs"/>
            </a:endParaRPr>
          </a:p>
        </p:txBody>
      </p:sp>
      <p:graphicFrame>
        <p:nvGraphicFramePr>
          <p:cNvPr id="5" name="Tytuł 3"/>
          <p:cNvGraphicFramePr>
            <a:graphicFrameLocks/>
          </p:cNvGraphicFramePr>
          <p:nvPr/>
        </p:nvGraphicFramePr>
        <p:xfrm>
          <a:off x="0" y="0"/>
          <a:ext cx="91440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4" imgW="10526400" imgH="1177200" progId="">
                  <p:embed/>
                </p:oleObj>
              </mc:Choice>
              <mc:Fallback>
                <p:oleObj name="CorelDRAW" r:id="rId4" imgW="10526400" imgH="1177200" progId="">
                  <p:embed/>
                  <p:pic>
                    <p:nvPicPr>
                      <p:cNvPr id="0" name="Tytuł 3"/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00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:\Documents and Settings\asia\Pulpit\done\stopka poziom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25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 userDrawn="1"/>
        </p:nvSpPr>
        <p:spPr bwMode="auto">
          <a:xfrm>
            <a:off x="1785918" y="2857496"/>
            <a:ext cx="70897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E-MEDIA</a:t>
            </a:r>
            <a:endParaRPr lang="pl-PL" sz="6600" b="1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Podtytuł 6"/>
          <p:cNvSpPr txBox="1">
            <a:spLocks/>
          </p:cNvSpPr>
          <p:nvPr userDrawn="1"/>
        </p:nvSpPr>
        <p:spPr bwMode="auto">
          <a:xfrm>
            <a:off x="2571736" y="5715016"/>
            <a:ext cx="5643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l-PL" sz="3200" kern="0" dirty="0">
                <a:solidFill>
                  <a:schemeClr val="tx2"/>
                </a:solidFill>
                <a:latin typeface="+mn-lt"/>
                <a:cs typeface="+mn-cs"/>
              </a:rPr>
              <a:t>Dr </a:t>
            </a:r>
            <a:r>
              <a:rPr lang="pl-PL" sz="3200" kern="0" dirty="0" smtClean="0">
                <a:solidFill>
                  <a:schemeClr val="tx2"/>
                </a:solidFill>
                <a:latin typeface="+mn-lt"/>
                <a:cs typeface="+mn-cs"/>
              </a:rPr>
              <a:t>Wojciech</a:t>
            </a:r>
            <a:r>
              <a:rPr lang="pl-PL" sz="3200" kern="0" baseline="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pl-PL" sz="3200" kern="0" baseline="0" dirty="0" err="1" smtClean="0">
                <a:solidFill>
                  <a:schemeClr val="tx2"/>
                </a:solidFill>
                <a:latin typeface="+mn-lt"/>
                <a:cs typeface="+mn-cs"/>
              </a:rPr>
              <a:t>Bożejko</a:t>
            </a:r>
            <a:endParaRPr lang="pl-PL" sz="32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A719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717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717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7174" name="Picture 18" descr="logo pl ma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588" y="-19050"/>
            <a:ext cx="2341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71" r:id="rId3"/>
    <p:sldLayoutId id="2147483669" r:id="rId4"/>
    <p:sldLayoutId id="2147483670" r:id="rId5"/>
    <p:sldLayoutId id="2147483666" r:id="rId6"/>
    <p:sldLayoutId id="2147483667" r:id="rId7"/>
    <p:sldLayoutId id="2147483664" r:id="rId8"/>
    <p:sldLayoutId id="2147483665" r:id="rId9"/>
  </p:sldLayoutIdLst>
  <p:transition>
    <p:randomBar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05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8122738-CE36-4220-93F0-4E97DB4FBD18}" type="datetime1">
              <a:rPr lang="pl-PL"/>
              <a:pPr>
                <a:defRPr/>
              </a:pPr>
              <a:t>2013-11-09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8BBF180-7600-4C8A-9B68-2AF3BB6A5F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transition>
    <p:randomBa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347FD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7.png"/><Relationship Id="rId4" Type="http://schemas.openxmlformats.org/officeDocument/2006/relationships/image" Target="../media/image7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8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/>
        </p:nvSpPr>
        <p:spPr bwMode="auto">
          <a:xfrm>
            <a:off x="0" y="5300663"/>
            <a:ext cx="9144000" cy="936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9750" y="3357563"/>
            <a:ext cx="8077200" cy="1673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  <a:t>Systemy Ochrony Informacji</a:t>
            </a:r>
            <a:endParaRPr lang="pl-PL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31" name="Picture 6" descr="C:\Documents and Settings\asia\Pulpit\ASIA\obrazki\ingeni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22066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9C67F-C1C1-466C-8C7B-BEA77ABB4D62}" type="slidenum">
              <a:rPr lang="pl-PL"/>
              <a:pPr>
                <a:defRPr/>
              </a:pPr>
              <a:t>1</a:t>
            </a:fld>
            <a:endParaRPr lang="pl-PL"/>
          </a:p>
        </p:txBody>
      </p:sp>
      <p:sp>
        <p:nvSpPr>
          <p:cNvPr id="2" name="Tytuł 3"/>
          <p:cNvSpPr>
            <a:spLocks/>
          </p:cNvSpPr>
          <p:nvPr/>
        </p:nvSpPr>
        <p:spPr bwMode="auto">
          <a:xfrm>
            <a:off x="539750" y="3357563"/>
            <a:ext cx="80772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/>
          <a:lstStyle/>
          <a:p>
            <a:pPr fontAlgn="auto">
              <a:spcAft>
                <a:spcPts val="0"/>
              </a:spcAft>
              <a:defRPr/>
            </a:pPr>
            <a:endParaRPr lang="pl-PL" sz="47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bg2"/>
                </a:solidFill>
              </a:rPr>
              <a:t>Problemy:</a:t>
            </a:r>
          </a:p>
          <a:p>
            <a:r>
              <a:rPr lang="pl-PL" dirty="0" smtClean="0"/>
              <a:t>Klucz musi być przekazywany w sposób tajny,</a:t>
            </a:r>
          </a:p>
          <a:p>
            <a:r>
              <a:rPr lang="pl-PL" dirty="0" smtClean="0"/>
              <a:t>Jeśli Ewa wejdzie w posiadanie klucza to może deszyszyfrować wszystko, a nawet podszyć się pod Alicję,</a:t>
            </a:r>
          </a:p>
          <a:p>
            <a:r>
              <a:rPr lang="pl-PL" dirty="0" smtClean="0"/>
              <a:t>Jeśli każda para korespondentów w sieci dysponuje własnym kluczem to liczba kluczy szybko rośnie dla kogoś kto utrzymuje kontakt  z wieloma osobami.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symetryczny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dirty="0" smtClean="0"/>
              <a:t>	U podstaw działania algorytmu </a:t>
            </a:r>
            <a:r>
              <a:rPr lang="pl-PL" dirty="0" err="1" smtClean="0"/>
              <a:t>ElGamala</a:t>
            </a:r>
            <a:r>
              <a:rPr lang="pl-PL" dirty="0" smtClean="0"/>
              <a:t> leży matematyczny problem logarytmu dyskretnego.</a:t>
            </a:r>
          </a:p>
          <a:p>
            <a:pPr lvl="2"/>
            <a:endParaRPr lang="pl-PL" b="1" dirty="0" smtClean="0"/>
          </a:p>
          <a:p>
            <a:pPr lvl="2"/>
            <a:r>
              <a:rPr lang="pl-PL" b="1" dirty="0" smtClean="0"/>
              <a:t>Wybór klucza</a:t>
            </a:r>
          </a:p>
          <a:p>
            <a:pPr lvl="2">
              <a:buNone/>
            </a:pPr>
            <a:r>
              <a:rPr lang="pl-PL" dirty="0" smtClean="0"/>
              <a:t>	Wybieramy odpowiednio duża liczbę pierwszą </a:t>
            </a:r>
            <a:r>
              <a:rPr lang="pl-PL" i="1" dirty="0" smtClean="0"/>
              <a:t>p</a:t>
            </a:r>
            <a:r>
              <a:rPr lang="pl-PL" dirty="0" smtClean="0"/>
              <a:t>, taką, że obliczenie logarytmu dyskretnego jest praktycznie niewykonalne, wybieramy liczbę całkowitą 0 &lt; </a:t>
            </a:r>
            <a:r>
              <a:rPr lang="pl-PL" i="1" dirty="0" smtClean="0"/>
              <a:t>a</a:t>
            </a:r>
            <a:r>
              <a:rPr lang="pl-PL" dirty="0" smtClean="0"/>
              <a:t> &lt; </a:t>
            </a:r>
            <a:r>
              <a:rPr lang="pl-PL" i="1" dirty="0" smtClean="0"/>
              <a:t>p</a:t>
            </a:r>
            <a:r>
              <a:rPr lang="pl-PL" dirty="0" smtClean="0"/>
              <a:t> − 1 oraz liczbę </a:t>
            </a:r>
            <a:r>
              <a:rPr lang="pl-PL" i="1" dirty="0" smtClean="0"/>
              <a:t>g</a:t>
            </a:r>
            <a:r>
              <a:rPr lang="pl-PL" dirty="0" smtClean="0"/>
              <a:t>, następnie obliczamy </a:t>
            </a:r>
            <a:r>
              <a:rPr lang="pl-PL" i="1" dirty="0" smtClean="0"/>
              <a:t>b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baseline="30000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). </a:t>
            </a:r>
          </a:p>
          <a:p>
            <a:pPr lvl="2">
              <a:buNone/>
            </a:pPr>
            <a:r>
              <a:rPr lang="pl-PL" dirty="0" smtClean="0"/>
              <a:t>	Liczby {</a:t>
            </a:r>
            <a:r>
              <a:rPr lang="pl-PL" i="1" dirty="0" smtClean="0"/>
              <a:t>b, g, p</a:t>
            </a:r>
            <a:r>
              <a:rPr lang="pl-PL" dirty="0" smtClean="0"/>
              <a:t>} stanowią </a:t>
            </a:r>
            <a:r>
              <a:rPr lang="pl-PL" b="1" dirty="0" smtClean="0"/>
              <a:t>klucz publiczny</a:t>
            </a:r>
            <a:r>
              <a:rPr lang="pl-PL" dirty="0" smtClean="0"/>
              <a:t>, </a:t>
            </a:r>
          </a:p>
          <a:p>
            <a:pPr lvl="2">
              <a:buNone/>
            </a:pPr>
            <a:r>
              <a:rPr lang="pl-PL" dirty="0" smtClean="0"/>
              <a:t>	zaś liczby {</a:t>
            </a:r>
            <a:r>
              <a:rPr lang="pl-PL" i="1" dirty="0" smtClean="0"/>
              <a:t>a, g, p</a:t>
            </a:r>
            <a:r>
              <a:rPr lang="pl-PL" dirty="0" smtClean="0"/>
              <a:t>} </a:t>
            </a:r>
            <a:r>
              <a:rPr lang="pl-PL" b="1" dirty="0" smtClean="0"/>
              <a:t>klucz prywatny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</a:t>
            </a:r>
            <a:r>
              <a:rPr lang="pl-PL" dirty="0" err="1" smtClean="0"/>
              <a:t>ElGamala</a:t>
            </a:r>
            <a:endParaRPr lang="pl-PL" dirty="0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Szyfrowanie</a:t>
            </a:r>
          </a:p>
          <a:p>
            <a:pPr lvl="2">
              <a:buNone/>
            </a:pPr>
            <a:r>
              <a:rPr lang="pl-PL" dirty="0" smtClean="0"/>
              <a:t>	Aby zaszyfrować wiadomość </a:t>
            </a:r>
            <a:r>
              <a:rPr lang="pl-PL" i="1" dirty="0" smtClean="0"/>
              <a:t>M</a:t>
            </a:r>
            <a:r>
              <a:rPr lang="pl-PL" dirty="0" smtClean="0"/>
              <a:t> wybieramy losowo liczbę </a:t>
            </a:r>
            <a:r>
              <a:rPr lang="pl-PL" i="1" dirty="0" smtClean="0"/>
              <a:t>k</a:t>
            </a:r>
            <a:r>
              <a:rPr lang="pl-PL" dirty="0" smtClean="0"/>
              <a:t> względnie pierwszą z </a:t>
            </a:r>
            <a:r>
              <a:rPr lang="pl-PL" i="1" dirty="0" smtClean="0"/>
              <a:t>p</a:t>
            </a:r>
            <a:r>
              <a:rPr lang="pl-PL" dirty="0" smtClean="0"/>
              <a:t> − 1, a następnie obliczamy</a:t>
            </a:r>
          </a:p>
          <a:p>
            <a:pPr lvl="4">
              <a:buNone/>
            </a:pPr>
            <a:r>
              <a:rPr lang="pl-PL" sz="2400" i="1" dirty="0" smtClean="0"/>
              <a:t>c</a:t>
            </a:r>
            <a:r>
              <a:rPr lang="pl-PL" sz="2400" i="1" baseline="-25000" dirty="0" smtClean="0"/>
              <a:t>1</a:t>
            </a:r>
            <a:r>
              <a:rPr lang="pl-PL" sz="2400" i="1" dirty="0" smtClean="0"/>
              <a:t> </a:t>
            </a:r>
            <a:r>
              <a:rPr lang="pl-PL" sz="2400" dirty="0" smtClean="0">
                <a:sym typeface="Symbol"/>
              </a:rPr>
              <a:t></a:t>
            </a:r>
            <a:r>
              <a:rPr lang="pl-PL" sz="2400" i="1" dirty="0" smtClean="0"/>
              <a:t>   </a:t>
            </a:r>
            <a:r>
              <a:rPr lang="pl-PL" sz="2400" i="1" dirty="0" err="1" smtClean="0"/>
              <a:t>g</a:t>
            </a:r>
            <a:r>
              <a:rPr lang="pl-PL" sz="2400" i="1" baseline="30000" dirty="0" err="1" smtClean="0"/>
              <a:t>k</a:t>
            </a:r>
            <a:r>
              <a:rPr lang="pl-PL" sz="2400" i="1" dirty="0" smtClean="0"/>
              <a:t> </a:t>
            </a:r>
            <a:r>
              <a:rPr lang="pl-PL" sz="2400" dirty="0" smtClean="0"/>
              <a:t>(</a:t>
            </a:r>
            <a:r>
              <a:rPr lang="pl-PL" sz="2400" dirty="0" err="1" smtClean="0"/>
              <a:t>mod</a:t>
            </a:r>
            <a:r>
              <a:rPr lang="pl-PL" sz="2400" dirty="0" smtClean="0"/>
              <a:t> </a:t>
            </a:r>
            <a:r>
              <a:rPr lang="pl-PL" sz="2400" i="1" dirty="0" smtClean="0"/>
              <a:t>p</a:t>
            </a:r>
            <a:r>
              <a:rPr lang="pl-PL" sz="2400" dirty="0" smtClean="0"/>
              <a:t>)</a:t>
            </a:r>
          </a:p>
          <a:p>
            <a:pPr lvl="4">
              <a:buNone/>
            </a:pPr>
            <a:r>
              <a:rPr lang="da-DK" sz="2400" i="1" dirty="0" smtClean="0"/>
              <a:t>c</a:t>
            </a:r>
            <a:r>
              <a:rPr lang="da-DK" sz="2400" i="1" baseline="-25000" dirty="0" smtClean="0"/>
              <a:t>2</a:t>
            </a:r>
            <a:r>
              <a:rPr lang="da-DK" sz="2400" i="1" dirty="0" smtClean="0"/>
              <a:t> </a:t>
            </a:r>
            <a:r>
              <a:rPr lang="da-DK" sz="2400" dirty="0" smtClean="0">
                <a:sym typeface="Symbol"/>
              </a:rPr>
              <a:t></a:t>
            </a:r>
            <a:r>
              <a:rPr lang="da-DK" sz="2400" i="1" dirty="0" smtClean="0"/>
              <a:t> </a:t>
            </a:r>
            <a:r>
              <a:rPr lang="pl-PL" sz="2400" i="1" dirty="0" smtClean="0"/>
              <a:t>  </a:t>
            </a:r>
            <a:r>
              <a:rPr lang="da-DK" sz="2400" i="1" dirty="0" smtClean="0"/>
              <a:t>M b</a:t>
            </a:r>
            <a:r>
              <a:rPr lang="da-DK" sz="2400" i="1" baseline="30000" dirty="0" smtClean="0"/>
              <a:t>k</a:t>
            </a:r>
            <a:r>
              <a:rPr lang="da-DK" sz="2400" i="1" dirty="0" smtClean="0"/>
              <a:t> </a:t>
            </a:r>
            <a:r>
              <a:rPr lang="da-DK" sz="2400" dirty="0" smtClean="0"/>
              <a:t>(mod </a:t>
            </a:r>
            <a:r>
              <a:rPr lang="da-DK" sz="2400" i="1" dirty="0" smtClean="0"/>
              <a:t>p</a:t>
            </a:r>
            <a:r>
              <a:rPr lang="da-DK" sz="2400" dirty="0" smtClean="0"/>
              <a:t>)</a:t>
            </a:r>
          </a:p>
          <a:p>
            <a:pPr lvl="2">
              <a:buNone/>
            </a:pPr>
            <a:r>
              <a:rPr lang="pl-PL" dirty="0" smtClean="0"/>
              <a:t>	Para liczb </a:t>
            </a:r>
            <a:r>
              <a:rPr lang="pl-PL" i="1" dirty="0" smtClean="0"/>
              <a:t>c</a:t>
            </a:r>
            <a:r>
              <a:rPr lang="pl-PL" i="1" baseline="-25000" dirty="0" smtClean="0"/>
              <a:t>1</a:t>
            </a:r>
            <a:r>
              <a:rPr lang="pl-PL" dirty="0" smtClean="0"/>
              <a:t> i </a:t>
            </a:r>
            <a:r>
              <a:rPr lang="pl-PL" i="1" dirty="0" smtClean="0"/>
              <a:t>c</a:t>
            </a:r>
            <a:r>
              <a:rPr lang="pl-PL" i="1" baseline="-25000" dirty="0" smtClean="0"/>
              <a:t>2</a:t>
            </a:r>
            <a:r>
              <a:rPr lang="pl-PL" dirty="0" smtClean="0"/>
              <a:t> tworzy kryptogram, który jest dwukrotnie dłuższy od tekstu jawnego.</a:t>
            </a:r>
          </a:p>
          <a:p>
            <a:pPr lvl="2"/>
            <a:r>
              <a:rPr lang="pl-PL" b="1" dirty="0" smtClean="0"/>
              <a:t>Deszyfrowanie</a:t>
            </a:r>
          </a:p>
          <a:p>
            <a:pPr lvl="2"/>
            <a:endParaRPr lang="pl-PL" b="1" dirty="0" smtClean="0"/>
          </a:p>
          <a:p>
            <a:pPr lvl="2"/>
            <a:r>
              <a:rPr lang="pl-PL" b="1" dirty="0" smtClean="0"/>
              <a:t>Uzasadnienie</a:t>
            </a:r>
          </a:p>
          <a:p>
            <a:pPr lvl="2"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</a:t>
            </a:r>
            <a:r>
              <a:rPr lang="pl-PL" dirty="0" err="1" smtClean="0"/>
              <a:t>ElGamala</a:t>
            </a:r>
            <a:endParaRPr lang="pl-PL" dirty="0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286388"/>
            <a:ext cx="3019425" cy="419100"/>
          </a:xfrm>
          <a:prstGeom prst="rect">
            <a:avLst/>
          </a:prstGeom>
          <a:noFill/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6143644"/>
            <a:ext cx="6357982" cy="372670"/>
          </a:xfrm>
          <a:prstGeom prst="rect">
            <a:avLst/>
          </a:prstGeom>
          <a:noFill/>
        </p:spPr>
      </p:pic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pl-PL" b="1" dirty="0" smtClean="0"/>
              <a:t>Znajdowanie klucza</a:t>
            </a:r>
          </a:p>
          <a:p>
            <a:pPr lvl="3">
              <a:buNone/>
            </a:pPr>
            <a:r>
              <a:rPr lang="pl-PL" dirty="0" smtClean="0"/>
              <a:t>	Niech </a:t>
            </a:r>
            <a:r>
              <a:rPr lang="pl-PL" i="1" dirty="0" smtClean="0">
                <a:solidFill>
                  <a:srgbClr val="7030A0"/>
                </a:solidFill>
              </a:rPr>
              <a:t>p</a:t>
            </a:r>
            <a:r>
              <a:rPr lang="pl-PL" dirty="0" smtClean="0">
                <a:solidFill>
                  <a:srgbClr val="7030A0"/>
                </a:solidFill>
              </a:rPr>
              <a:t> = 229 </a:t>
            </a:r>
            <a:r>
              <a:rPr lang="pl-PL" dirty="0" smtClean="0"/>
              <a:t>i </a:t>
            </a:r>
            <a:r>
              <a:rPr lang="pl-PL" i="1" dirty="0" smtClean="0">
                <a:solidFill>
                  <a:srgbClr val="7030A0"/>
                </a:solidFill>
              </a:rPr>
              <a:t>g</a:t>
            </a:r>
            <a:r>
              <a:rPr lang="pl-PL" dirty="0" smtClean="0">
                <a:solidFill>
                  <a:srgbClr val="7030A0"/>
                </a:solidFill>
              </a:rPr>
              <a:t> = 6</a:t>
            </a:r>
            <a:r>
              <a:rPr lang="pl-PL" dirty="0" smtClean="0"/>
              <a:t>, wybieramy </a:t>
            </a:r>
            <a:r>
              <a:rPr lang="pl-PL" dirty="0" smtClean="0">
                <a:solidFill>
                  <a:srgbClr val="00B050"/>
                </a:solidFill>
              </a:rPr>
              <a:t>a = 70</a:t>
            </a:r>
            <a:r>
              <a:rPr lang="pl-PL" dirty="0" smtClean="0"/>
              <a:t>, wtedy </a:t>
            </a:r>
            <a:r>
              <a:rPr lang="pl-PL" dirty="0" smtClean="0">
                <a:solidFill>
                  <a:srgbClr val="7030A0"/>
                </a:solidFill>
              </a:rPr>
              <a:t>b </a:t>
            </a:r>
            <a:r>
              <a:rPr lang="pl-PL" dirty="0" smtClean="0">
                <a:solidFill>
                  <a:srgbClr val="7030A0"/>
                </a:solidFill>
                <a:sym typeface="Symbol"/>
              </a:rPr>
              <a:t></a:t>
            </a:r>
            <a:r>
              <a:rPr lang="pl-PL" dirty="0" smtClean="0">
                <a:solidFill>
                  <a:srgbClr val="7030A0"/>
                </a:solidFill>
              </a:rPr>
              <a:t>  6</a:t>
            </a:r>
            <a:r>
              <a:rPr lang="pl-PL" baseline="30000" dirty="0" smtClean="0">
                <a:solidFill>
                  <a:srgbClr val="7030A0"/>
                </a:solidFill>
              </a:rPr>
              <a:t>70</a:t>
            </a:r>
            <a:r>
              <a:rPr lang="pl-PL" dirty="0" smtClean="0">
                <a:solidFill>
                  <a:srgbClr val="7030A0"/>
                </a:solidFill>
              </a:rPr>
              <a:t> (</a:t>
            </a:r>
            <a:r>
              <a:rPr lang="pl-PL" dirty="0" err="1" smtClean="0">
                <a:solidFill>
                  <a:srgbClr val="7030A0"/>
                </a:solidFill>
              </a:rPr>
              <a:t>mod</a:t>
            </a:r>
            <a:r>
              <a:rPr lang="pl-PL" dirty="0" smtClean="0">
                <a:solidFill>
                  <a:srgbClr val="7030A0"/>
                </a:solidFill>
              </a:rPr>
              <a:t> 229) = 97</a:t>
            </a:r>
            <a:r>
              <a:rPr lang="pl-PL" dirty="0" smtClean="0"/>
              <a:t>, zatem klucz publiczny stanowią liczby {</a:t>
            </a:r>
            <a:r>
              <a:rPr lang="pl-PL" dirty="0" smtClean="0">
                <a:solidFill>
                  <a:srgbClr val="7030A0"/>
                </a:solidFill>
              </a:rPr>
              <a:t>97, 6, 229</a:t>
            </a:r>
            <a:r>
              <a:rPr lang="pl-PL" dirty="0" smtClean="0"/>
              <a:t>}, zaś klucz prywatny stanowią liczby {</a:t>
            </a:r>
            <a:r>
              <a:rPr lang="pl-PL" dirty="0" smtClean="0">
                <a:solidFill>
                  <a:srgbClr val="00B050"/>
                </a:solidFill>
              </a:rPr>
              <a:t>70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7030A0"/>
                </a:solidFill>
              </a:rPr>
              <a:t>6, 229</a:t>
            </a:r>
            <a:r>
              <a:rPr lang="pl-PL" dirty="0" smtClean="0"/>
              <a:t>}</a:t>
            </a:r>
          </a:p>
          <a:p>
            <a:pPr lvl="3">
              <a:buNone/>
            </a:pPr>
            <a:endParaRPr lang="pl-PL" b="1" dirty="0" smtClean="0"/>
          </a:p>
          <a:p>
            <a:pPr lvl="3">
              <a:buNone/>
            </a:pPr>
            <a:r>
              <a:rPr lang="pl-PL" b="1" dirty="0" smtClean="0"/>
              <a:t>Szyfrowanie</a:t>
            </a:r>
          </a:p>
          <a:p>
            <a:pPr lvl="3">
              <a:buNone/>
            </a:pPr>
            <a:r>
              <a:rPr lang="pl-PL" dirty="0" smtClean="0"/>
              <a:t>	Niech wiadomość M = 130, wybieramy </a:t>
            </a:r>
            <a:r>
              <a:rPr lang="pl-PL" dirty="0" smtClean="0">
                <a:solidFill>
                  <a:srgbClr val="7030A0"/>
                </a:solidFill>
              </a:rPr>
              <a:t>k = 127 </a:t>
            </a:r>
            <a:r>
              <a:rPr lang="pl-PL" dirty="0" smtClean="0"/>
              <a:t>takie, że NWD(127, 228) = 1 (liczby tej nie ujawniamy) </a:t>
            </a:r>
          </a:p>
          <a:p>
            <a:pPr lvl="5">
              <a:buNone/>
            </a:pPr>
            <a:r>
              <a:rPr lang="da-DK" sz="2400" dirty="0" smtClean="0"/>
              <a:t>c</a:t>
            </a:r>
            <a:r>
              <a:rPr lang="da-DK" sz="2400" baseline="-25000" dirty="0" smtClean="0"/>
              <a:t>1</a:t>
            </a:r>
            <a:r>
              <a:rPr lang="da-DK" sz="2400" dirty="0" smtClean="0"/>
              <a:t> </a:t>
            </a:r>
            <a:r>
              <a:rPr lang="da-DK" sz="2400" dirty="0" smtClean="0">
                <a:sym typeface="Symbol"/>
              </a:rPr>
              <a:t></a:t>
            </a:r>
            <a:r>
              <a:rPr lang="pl-PL" sz="2400" dirty="0" smtClean="0"/>
              <a:t>  </a:t>
            </a:r>
            <a:r>
              <a:rPr lang="da-DK" sz="2400" dirty="0" smtClean="0"/>
              <a:t> </a:t>
            </a:r>
            <a:r>
              <a:rPr lang="da-DK" sz="2400" dirty="0" smtClean="0">
                <a:solidFill>
                  <a:srgbClr val="7030A0"/>
                </a:solidFill>
              </a:rPr>
              <a:t>6</a:t>
            </a:r>
            <a:r>
              <a:rPr lang="da-DK" sz="2400" baseline="30000" dirty="0" smtClean="0">
                <a:solidFill>
                  <a:srgbClr val="7030A0"/>
                </a:solidFill>
              </a:rPr>
              <a:t>127</a:t>
            </a:r>
            <a:r>
              <a:rPr lang="da-DK" sz="2400" dirty="0" smtClean="0"/>
              <a:t> (mod </a:t>
            </a:r>
            <a:r>
              <a:rPr lang="da-DK" sz="2400" dirty="0" smtClean="0">
                <a:solidFill>
                  <a:srgbClr val="7030A0"/>
                </a:solidFill>
              </a:rPr>
              <a:t>229</a:t>
            </a:r>
            <a:r>
              <a:rPr lang="da-DK" sz="2400" dirty="0" smtClean="0"/>
              <a:t>) = </a:t>
            </a:r>
            <a:r>
              <a:rPr lang="da-DK" sz="2400" dirty="0" smtClean="0">
                <a:solidFill>
                  <a:schemeClr val="accent1"/>
                </a:solidFill>
              </a:rPr>
              <a:t>155</a:t>
            </a:r>
            <a:r>
              <a:rPr lang="pl-PL" sz="2400" dirty="0" smtClean="0"/>
              <a:t> </a:t>
            </a:r>
          </a:p>
          <a:p>
            <a:pPr lvl="5">
              <a:buNone/>
            </a:pPr>
            <a:r>
              <a:rPr lang="pl-PL" sz="2400" dirty="0" smtClean="0"/>
              <a:t>c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</a:t>
            </a:r>
            <a:r>
              <a:rPr lang="pl-PL" sz="2400" dirty="0" smtClean="0">
                <a:sym typeface="Symbol"/>
              </a:rPr>
              <a:t></a:t>
            </a:r>
            <a:r>
              <a:rPr lang="pl-PL" sz="2400" dirty="0" smtClean="0"/>
              <a:t>   130 ・ </a:t>
            </a:r>
            <a:r>
              <a:rPr lang="pl-PL" sz="2400" dirty="0" smtClean="0">
                <a:solidFill>
                  <a:srgbClr val="7030A0"/>
                </a:solidFill>
              </a:rPr>
              <a:t>97</a:t>
            </a:r>
            <a:r>
              <a:rPr lang="pl-PL" sz="2400" baseline="30000" dirty="0" smtClean="0">
                <a:solidFill>
                  <a:srgbClr val="7030A0"/>
                </a:solidFill>
              </a:rPr>
              <a:t>127</a:t>
            </a:r>
            <a:r>
              <a:rPr lang="pl-PL" sz="2400" dirty="0" smtClean="0"/>
              <a:t> (</a:t>
            </a:r>
            <a:r>
              <a:rPr lang="pl-PL" sz="2400" dirty="0" err="1" smtClean="0"/>
              <a:t>mod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7030A0"/>
                </a:solidFill>
              </a:rPr>
              <a:t>229</a:t>
            </a:r>
            <a:r>
              <a:rPr lang="pl-PL" sz="2400" dirty="0" smtClean="0"/>
              <a:t>) = </a:t>
            </a:r>
            <a:r>
              <a:rPr lang="pl-PL" sz="2400" dirty="0" smtClean="0">
                <a:solidFill>
                  <a:srgbClr val="FF0000"/>
                </a:solidFill>
              </a:rPr>
              <a:t>169</a:t>
            </a:r>
          </a:p>
          <a:p>
            <a:pPr lvl="3">
              <a:buNone/>
            </a:pPr>
            <a:r>
              <a:rPr lang="pl-PL" b="1" dirty="0" smtClean="0"/>
              <a:t>Deszyfrowanie</a:t>
            </a:r>
          </a:p>
          <a:p>
            <a:pPr lvl="3">
              <a:buNone/>
            </a:pPr>
            <a:r>
              <a:rPr lang="pl-PL" dirty="0" smtClean="0"/>
              <a:t>M = </a:t>
            </a:r>
            <a:r>
              <a:rPr lang="pl-PL" dirty="0" smtClean="0">
                <a:solidFill>
                  <a:srgbClr val="FF0000"/>
                </a:solidFill>
              </a:rPr>
              <a:t>169</a:t>
            </a:r>
            <a:r>
              <a:rPr lang="pl-PL" dirty="0" smtClean="0"/>
              <a:t>・(</a:t>
            </a:r>
            <a:r>
              <a:rPr lang="pl-PL" dirty="0" smtClean="0">
                <a:solidFill>
                  <a:srgbClr val="FF0000"/>
                </a:solidFill>
              </a:rPr>
              <a:t>155</a:t>
            </a:r>
            <a:r>
              <a:rPr lang="pl-PL" baseline="30000" dirty="0" smtClean="0">
                <a:solidFill>
                  <a:srgbClr val="00B050"/>
                </a:solidFill>
              </a:rPr>
              <a:t>70</a:t>
            </a:r>
            <a:r>
              <a:rPr lang="pl-PL" dirty="0" smtClean="0"/>
              <a:t>)</a:t>
            </a:r>
            <a:r>
              <a:rPr lang="pl-PL" baseline="30000" dirty="0" smtClean="0"/>
              <a:t>−1</a:t>
            </a:r>
            <a:r>
              <a:rPr lang="pl-PL" dirty="0" smtClean="0"/>
              <a:t> 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7030A0"/>
                </a:solidFill>
              </a:rPr>
              <a:t>229</a:t>
            </a:r>
            <a:r>
              <a:rPr lang="pl-PL" dirty="0" smtClean="0"/>
              <a:t>)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dirty="0" smtClean="0">
                <a:solidFill>
                  <a:schemeClr val="accent1"/>
                </a:solidFill>
              </a:rPr>
              <a:t>169</a:t>
            </a:r>
            <a:r>
              <a:rPr lang="pl-PL" dirty="0" smtClean="0"/>
              <a:t>・36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7030A0"/>
                </a:solidFill>
              </a:rPr>
              <a:t>229</a:t>
            </a:r>
            <a:r>
              <a:rPr lang="pl-PL" dirty="0" smtClean="0"/>
              <a:t>) = 130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</a:t>
            </a:r>
            <a:r>
              <a:rPr lang="pl-PL" dirty="0" err="1" smtClean="0"/>
              <a:t>ElGamala</a:t>
            </a:r>
            <a:r>
              <a:rPr lang="pl-PL" dirty="0" smtClean="0"/>
              <a:t> - przykład</a:t>
            </a:r>
            <a:endParaRPr lang="pl-PL" dirty="0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1772816"/>
            <a:ext cx="4857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solidFill>
                  <a:schemeClr val="bg2"/>
                </a:solidFill>
              </a:rPr>
              <a:t>Jednokierunkowe funkcje hashujące </a:t>
            </a:r>
            <a:endParaRPr lang="pl-PL" sz="4400" b="1" dirty="0">
              <a:solidFill>
                <a:schemeClr val="bg2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86124"/>
            <a:ext cx="3857652" cy="30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dla każdego X łatwo jest obliczyć H(X)</a:t>
            </a:r>
          </a:p>
          <a:p>
            <a:pPr lvl="3"/>
            <a:r>
              <a:rPr lang="pl-PL" dirty="0" smtClean="0"/>
              <a:t>H(X) ma taką samą długość dla wszystkich tekstów X</a:t>
            </a:r>
          </a:p>
          <a:p>
            <a:pPr lvl="3"/>
            <a:r>
              <a:rPr lang="pl-PL" dirty="0" smtClean="0"/>
              <a:t>dla zadanego Y znalezienie takiego X, że H(X) = Y jest praktycznie niemożliwe; </a:t>
            </a:r>
            <a:r>
              <a:rPr lang="pl-PL" b="1" dirty="0" smtClean="0">
                <a:solidFill>
                  <a:srgbClr val="7030A0"/>
                </a:solidFill>
              </a:rPr>
              <a:t>funkcja jednokierunkowa</a:t>
            </a:r>
          </a:p>
          <a:p>
            <a:pPr lvl="3"/>
            <a:r>
              <a:rPr lang="pl-PL" dirty="0" smtClean="0"/>
              <a:t>dla danego X trudno znaleźć X’ takie, że H(X) = H(X’); </a:t>
            </a:r>
            <a:r>
              <a:rPr lang="pl-PL" b="1" dirty="0" smtClean="0">
                <a:solidFill>
                  <a:srgbClr val="7030A0"/>
                </a:solidFill>
              </a:rPr>
              <a:t>funkcja słabo bezkonfliktowa</a:t>
            </a:r>
          </a:p>
          <a:p>
            <a:pPr lvl="3"/>
            <a:r>
              <a:rPr lang="pl-PL" dirty="0" smtClean="0"/>
              <a:t>nie jest praktycznie możliwe znalezienie X i X’ takich, że X ≠ X’ oraz H(X) = H(X’); </a:t>
            </a:r>
            <a:r>
              <a:rPr lang="pl-PL" b="1" dirty="0" smtClean="0">
                <a:solidFill>
                  <a:srgbClr val="7030A0"/>
                </a:solidFill>
              </a:rPr>
              <a:t>funkcja silnie bezkonfliktowa</a:t>
            </a:r>
          </a:p>
          <a:p>
            <a:pPr lvl="3"/>
            <a:endParaRPr lang="pl-PL" b="1" dirty="0" smtClean="0">
              <a:solidFill>
                <a:srgbClr val="7030A0"/>
              </a:solidFill>
            </a:endParaRPr>
          </a:p>
          <a:p>
            <a:pPr lvl="3">
              <a:buNone/>
            </a:pPr>
            <a:r>
              <a:rPr lang="pl-PL" b="1" dirty="0" smtClean="0"/>
              <a:t>Typowe zastosowania</a:t>
            </a:r>
          </a:p>
          <a:p>
            <a:pPr lvl="3">
              <a:buFont typeface="Arial" pitchFamily="34" charset="0"/>
              <a:buChar char="•"/>
            </a:pPr>
            <a:r>
              <a:rPr lang="pl-PL" dirty="0" smtClean="0"/>
              <a:t>Przechowywanie haseł w komputerach</a:t>
            </a:r>
          </a:p>
          <a:p>
            <a:pPr lvl="3">
              <a:buFont typeface="Arial" pitchFamily="34" charset="0"/>
              <a:buChar char="•"/>
            </a:pPr>
            <a:r>
              <a:rPr lang="pl-PL" dirty="0" smtClean="0"/>
              <a:t>Ochrona integralności danych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Jednokierunkowe funkcje hashujące (skrótu)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Algorytm, zaprojektowany przez </a:t>
            </a:r>
            <a:r>
              <a:rPr lang="pl-PL" dirty="0" err="1" smtClean="0"/>
              <a:t>Rivesta</a:t>
            </a:r>
            <a:r>
              <a:rPr lang="pl-PL" dirty="0" smtClean="0"/>
              <a:t>, jest modyfikacją wcześniejszego algorytmu MD4. </a:t>
            </a:r>
          </a:p>
          <a:p>
            <a:pPr lvl="1"/>
            <a:r>
              <a:rPr lang="pl-PL" dirty="0" smtClean="0"/>
              <a:t>Wiadomość dowolnej długości jest przekształcona w jej 128 bitowy „odcisk palca”(sumę kontrolna, skrót wiadomości). </a:t>
            </a:r>
          </a:p>
          <a:p>
            <a:pPr lvl="1"/>
            <a:r>
              <a:rPr lang="pl-PL" dirty="0" smtClean="0"/>
              <a:t>Zasadnicza procedura algorytmu działa na blokach 512 bitowych przekształcając je w 128 bitowe skróty.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MD5 (</a:t>
            </a:r>
            <a:r>
              <a:rPr lang="pl-PL" dirty="0" err="1" smtClean="0"/>
              <a:t>Message</a:t>
            </a:r>
            <a:r>
              <a:rPr lang="pl-PL" dirty="0" smtClean="0"/>
              <a:t> </a:t>
            </a:r>
            <a:r>
              <a:rPr lang="pl-PL" dirty="0" err="1" smtClean="0"/>
              <a:t>Digest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Krok 1</a:t>
            </a:r>
          </a:p>
          <a:p>
            <a:pPr lvl="2">
              <a:buNone/>
            </a:pPr>
            <a:r>
              <a:rPr lang="pl-PL" dirty="0" smtClean="0"/>
              <a:t>	Wiadomość dowolnej długości jest uzupełniana w taki sposób, że na końcu dodawany jest bit „1” i odpowiednia ilość zer, tak aby ostatni blok miał długość 448 bitów.</a:t>
            </a:r>
          </a:p>
          <a:p>
            <a:pPr lvl="2"/>
            <a:r>
              <a:rPr lang="pl-PL" b="1" dirty="0" smtClean="0"/>
              <a:t>Krok 2</a:t>
            </a:r>
          </a:p>
          <a:p>
            <a:pPr lvl="2">
              <a:buNone/>
            </a:pPr>
            <a:r>
              <a:rPr lang="pl-PL" dirty="0" smtClean="0"/>
              <a:t>	Do ostatniego bloku dodawana jest 64 bitowa liczba reprezentująca długość wiadomości (w bitach) i w ten sposób przygotowana wiadomość ma długość będącą całkowitą wielokrotnością 512 bitów. Tym samym wiadomość jest wielokrotnością 16 słów 32-bitowych. Niech </a:t>
            </a:r>
            <a:r>
              <a:rPr lang="pl-PL" sz="2000" i="1" dirty="0" smtClean="0"/>
              <a:t>M</a:t>
            </a:r>
            <a:r>
              <a:rPr lang="pl-PL" sz="2000" i="1" baseline="-25000" dirty="0" smtClean="0"/>
              <a:t>0</a:t>
            </a:r>
            <a:r>
              <a:rPr lang="pl-PL" sz="2000" i="1" dirty="0" smtClean="0"/>
              <a:t>,M</a:t>
            </a:r>
            <a:r>
              <a:rPr lang="pl-PL" sz="2000" i="1" baseline="-25000" dirty="0" smtClean="0"/>
              <a:t>1</a:t>
            </a:r>
            <a:r>
              <a:rPr lang="pl-PL" sz="2000" i="1" dirty="0" smtClean="0"/>
              <a:t>, . . .M</a:t>
            </a:r>
            <a:r>
              <a:rPr lang="pl-PL" sz="2000" i="1" baseline="-25000" dirty="0" smtClean="0"/>
              <a:t>N−1 </a:t>
            </a:r>
            <a:r>
              <a:rPr lang="pl-PL" dirty="0" smtClean="0"/>
              <a:t>oznaczają kolejne słowa wiadomości, gdzie N jest wielokrotnością 16.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MD5 – krok 1, 2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Krok 3</a:t>
            </a:r>
          </a:p>
          <a:p>
            <a:pPr lvl="2">
              <a:buNone/>
            </a:pPr>
            <a:r>
              <a:rPr lang="pl-PL" dirty="0" smtClean="0"/>
              <a:t>	Algorytm operuje na 32-bitowych zmiennych </a:t>
            </a:r>
            <a:r>
              <a:rPr lang="pl-PL" i="1" dirty="0" smtClean="0"/>
              <a:t>a, b, c, d, </a:t>
            </a:r>
            <a:r>
              <a:rPr lang="pl-PL" dirty="0" smtClean="0"/>
              <a:t>których wartości początkowe </a:t>
            </a:r>
            <a:r>
              <a:rPr lang="pl-PL" i="1" dirty="0" err="1" smtClean="0"/>
              <a:t>A,B,C,D</a:t>
            </a:r>
            <a:r>
              <a:rPr lang="pl-PL" i="1" dirty="0" smtClean="0"/>
              <a:t> </a:t>
            </a:r>
            <a:r>
              <a:rPr lang="pl-PL" dirty="0" smtClean="0"/>
              <a:t>w zapisie szesnastkowym są następujące:</a:t>
            </a:r>
          </a:p>
          <a:p>
            <a:pPr lvl="4">
              <a:buNone/>
            </a:pPr>
            <a:endParaRPr lang="pl-PL" sz="2400" dirty="0" smtClean="0"/>
          </a:p>
          <a:p>
            <a:pPr lvl="4">
              <a:buNone/>
            </a:pPr>
            <a:r>
              <a:rPr lang="pl-PL" sz="2400" i="1" dirty="0" smtClean="0"/>
              <a:t>A</a:t>
            </a:r>
            <a:r>
              <a:rPr lang="pl-PL" sz="2400" dirty="0" smtClean="0"/>
              <a:t> =0x67452301</a:t>
            </a:r>
          </a:p>
          <a:p>
            <a:pPr lvl="4">
              <a:buNone/>
            </a:pPr>
            <a:r>
              <a:rPr lang="pl-PL" sz="2400" i="1" dirty="0" smtClean="0"/>
              <a:t>B</a:t>
            </a:r>
            <a:r>
              <a:rPr lang="pl-PL" sz="2400" dirty="0" smtClean="0"/>
              <a:t> =0xefcdab89</a:t>
            </a:r>
          </a:p>
          <a:p>
            <a:pPr lvl="4">
              <a:buNone/>
            </a:pPr>
            <a:r>
              <a:rPr lang="pl-PL" sz="2400" i="1" dirty="0" smtClean="0"/>
              <a:t>C</a:t>
            </a:r>
            <a:r>
              <a:rPr lang="pl-PL" sz="2400" dirty="0" smtClean="0"/>
              <a:t> =0x98badcfe</a:t>
            </a:r>
          </a:p>
          <a:p>
            <a:pPr lvl="4">
              <a:buNone/>
            </a:pPr>
            <a:r>
              <a:rPr lang="pl-PL" sz="2400" i="1" dirty="0" smtClean="0"/>
              <a:t>D</a:t>
            </a:r>
            <a:r>
              <a:rPr lang="pl-PL" sz="2400" dirty="0" smtClean="0"/>
              <a:t> =0x10325476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MD5 – krok 3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Krok 4</a:t>
            </a:r>
            <a:endParaRPr lang="pl-PL" dirty="0" smtClean="0"/>
          </a:p>
          <a:p>
            <a:pPr lvl="2">
              <a:buNone/>
            </a:pPr>
            <a:r>
              <a:rPr lang="pl-PL" dirty="0" smtClean="0"/>
              <a:t>	Główna pętla algorytmu składa się z 4 rund, w każdej rundzie 16 razy wykonywane są operacje na 32 bitowych słowach. Operacje te zdefiniowane są przez 4 funkcje</a:t>
            </a:r>
          </a:p>
          <a:p>
            <a:pPr lvl="4">
              <a:buNone/>
            </a:pPr>
            <a:r>
              <a:rPr lang="pl-PL" i="1" dirty="0" smtClean="0"/>
              <a:t>F(</a:t>
            </a:r>
            <a:r>
              <a:rPr lang="pl-PL" i="1" dirty="0" err="1" smtClean="0"/>
              <a:t>X,Y,Z</a:t>
            </a:r>
            <a:r>
              <a:rPr lang="pl-PL" i="1" dirty="0" smtClean="0"/>
              <a:t>)</a:t>
            </a:r>
            <a:r>
              <a:rPr lang="pl-PL" dirty="0" smtClean="0"/>
              <a:t>  = (</a:t>
            </a:r>
            <a:r>
              <a:rPr lang="pl-PL" i="1" dirty="0" smtClean="0"/>
              <a:t>X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</a:t>
            </a:r>
            <a:r>
              <a:rPr lang="pl-PL" dirty="0" smtClean="0"/>
              <a:t> </a:t>
            </a:r>
            <a:r>
              <a:rPr lang="pl-PL" i="1" dirty="0" smtClean="0"/>
              <a:t>Y</a:t>
            </a:r>
            <a:r>
              <a:rPr lang="pl-PL" dirty="0" smtClean="0"/>
              <a:t> ) v (</a:t>
            </a:r>
            <a:r>
              <a:rPr lang="pl-PL" dirty="0" err="1" smtClean="0"/>
              <a:t>￢</a:t>
            </a:r>
            <a:r>
              <a:rPr lang="pl-PL" i="1" dirty="0" err="1" smtClean="0"/>
              <a:t>X</a:t>
            </a:r>
            <a:r>
              <a:rPr lang="pl-PL" dirty="0" smtClean="0"/>
              <a:t>) </a:t>
            </a:r>
            <a:r>
              <a:rPr lang="pl-PL" dirty="0" smtClean="0">
                <a:sym typeface="Symbol"/>
              </a:rPr>
              <a:t> </a:t>
            </a:r>
            <a:r>
              <a:rPr lang="pl-PL" i="1" dirty="0" smtClean="0"/>
              <a:t>Z</a:t>
            </a:r>
          </a:p>
          <a:p>
            <a:pPr lvl="4">
              <a:buNone/>
            </a:pPr>
            <a:r>
              <a:rPr lang="pl-PL" i="1" dirty="0" smtClean="0"/>
              <a:t>G(</a:t>
            </a:r>
            <a:r>
              <a:rPr lang="pl-PL" i="1" dirty="0" err="1" smtClean="0"/>
              <a:t>X,Y,Z</a:t>
            </a:r>
            <a:r>
              <a:rPr lang="pl-PL" i="1" dirty="0" smtClean="0"/>
              <a:t>)</a:t>
            </a:r>
            <a:r>
              <a:rPr lang="pl-PL" dirty="0" smtClean="0"/>
              <a:t> = (</a:t>
            </a:r>
            <a:r>
              <a:rPr lang="pl-PL" i="1" dirty="0" smtClean="0"/>
              <a:t>X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 </a:t>
            </a:r>
            <a:r>
              <a:rPr lang="pl-PL" i="1" dirty="0" smtClean="0"/>
              <a:t>Z</a:t>
            </a:r>
            <a:r>
              <a:rPr lang="pl-PL" dirty="0" smtClean="0"/>
              <a:t>) v </a:t>
            </a:r>
            <a:r>
              <a:rPr lang="pl-PL" i="1" dirty="0" smtClean="0"/>
              <a:t>Y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 </a:t>
            </a:r>
            <a:r>
              <a:rPr lang="pl-PL" dirty="0" smtClean="0"/>
              <a:t>(</a:t>
            </a:r>
            <a:r>
              <a:rPr lang="pl-PL" dirty="0" err="1" smtClean="0"/>
              <a:t>￢</a:t>
            </a:r>
            <a:r>
              <a:rPr lang="pl-PL" i="1" dirty="0" err="1" smtClean="0"/>
              <a:t>X</a:t>
            </a:r>
            <a:r>
              <a:rPr lang="pl-PL" dirty="0" smtClean="0"/>
              <a:t>)</a:t>
            </a:r>
          </a:p>
          <a:p>
            <a:pPr lvl="4">
              <a:buNone/>
            </a:pPr>
            <a:r>
              <a:rPr lang="pl-PL" i="1" dirty="0" smtClean="0"/>
              <a:t>H(</a:t>
            </a:r>
            <a:r>
              <a:rPr lang="pl-PL" i="1" dirty="0" err="1" smtClean="0"/>
              <a:t>X,Y,Z</a:t>
            </a:r>
            <a:r>
              <a:rPr lang="pl-PL" i="1" dirty="0" smtClean="0"/>
              <a:t>)</a:t>
            </a:r>
            <a:r>
              <a:rPr lang="pl-PL" dirty="0" smtClean="0"/>
              <a:t> = </a:t>
            </a:r>
            <a:r>
              <a:rPr lang="pl-PL" i="1" dirty="0" smtClean="0"/>
              <a:t>X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</a:t>
            </a:r>
            <a:r>
              <a:rPr lang="pl-PL" dirty="0" smtClean="0"/>
              <a:t> </a:t>
            </a:r>
            <a:r>
              <a:rPr lang="pl-PL" i="1" dirty="0" smtClean="0"/>
              <a:t>Y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</a:t>
            </a:r>
            <a:r>
              <a:rPr lang="pl-PL" dirty="0" smtClean="0"/>
              <a:t>  </a:t>
            </a:r>
            <a:r>
              <a:rPr lang="pl-PL" i="1" dirty="0" smtClean="0"/>
              <a:t>Z</a:t>
            </a:r>
          </a:p>
          <a:p>
            <a:pPr lvl="4">
              <a:buNone/>
            </a:pPr>
            <a:r>
              <a:rPr lang="es-ES" i="1" dirty="0" smtClean="0"/>
              <a:t>I(X,Y,Z)</a:t>
            </a:r>
            <a:r>
              <a:rPr lang="es-ES" dirty="0" smtClean="0"/>
              <a:t> </a:t>
            </a:r>
            <a:r>
              <a:rPr lang="pl-PL" dirty="0" smtClean="0"/>
              <a:t> </a:t>
            </a:r>
            <a:r>
              <a:rPr lang="es-ES" dirty="0" smtClean="0"/>
              <a:t>= </a:t>
            </a:r>
            <a:r>
              <a:rPr lang="es-ES" i="1" dirty="0" smtClean="0"/>
              <a:t>Y</a:t>
            </a:r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</a:t>
            </a:r>
            <a:r>
              <a:rPr lang="es-ES" dirty="0" smtClean="0"/>
              <a:t> (</a:t>
            </a:r>
            <a:r>
              <a:rPr lang="es-ES" i="1" dirty="0" smtClean="0"/>
              <a:t>X</a:t>
            </a:r>
            <a:r>
              <a:rPr lang="es-ES" dirty="0" smtClean="0"/>
              <a:t> </a:t>
            </a:r>
            <a:r>
              <a:rPr lang="pl-PL" dirty="0" smtClean="0"/>
              <a:t>v</a:t>
            </a:r>
            <a:r>
              <a:rPr lang="es-ES" dirty="0" smtClean="0"/>
              <a:t> (￢</a:t>
            </a:r>
            <a:r>
              <a:rPr lang="es-ES" i="1" dirty="0" smtClean="0"/>
              <a:t>Z</a:t>
            </a:r>
            <a:r>
              <a:rPr lang="es-ES" dirty="0" smtClean="0"/>
              <a:t>))</a:t>
            </a:r>
          </a:p>
          <a:p>
            <a:pPr lvl="2">
              <a:buNone/>
            </a:pPr>
            <a:r>
              <a:rPr lang="pl-PL" dirty="0" smtClean="0"/>
              <a:t>	 gdzie: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l-PL" dirty="0" smtClean="0">
                <a:sym typeface="Symbol"/>
              </a:rPr>
              <a:t> </a:t>
            </a:r>
            <a:r>
              <a:rPr lang="pl-PL" dirty="0" smtClean="0"/>
              <a:t>oznacza operację XOR, </a:t>
            </a:r>
            <a:r>
              <a:rPr lang="pl-PL" dirty="0" smtClean="0">
                <a:sym typeface="Symbol"/>
              </a:rPr>
              <a:t> </a:t>
            </a:r>
            <a:r>
              <a:rPr lang="pl-PL" dirty="0" smtClean="0"/>
              <a:t>operację AND, </a:t>
            </a:r>
          </a:p>
          <a:p>
            <a:pPr lvl="2">
              <a:buNone/>
            </a:pPr>
            <a:r>
              <a:rPr lang="pl-PL" dirty="0" smtClean="0"/>
              <a:t>	V operację OR, zaś ￢ operacje NOT.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MD5 – krok 4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pPr marL="442913" lvl="2" indent="-441325">
              <a:buNone/>
            </a:pPr>
            <a:r>
              <a:rPr lang="pl-PL" dirty="0" smtClean="0"/>
              <a:t>	Niech </a:t>
            </a:r>
            <a:r>
              <a:rPr lang="pl-PL" dirty="0" err="1" smtClean="0"/>
              <a:t>X</a:t>
            </a:r>
            <a:r>
              <a:rPr lang="pl-PL" baseline="-25000" dirty="0" err="1" smtClean="0"/>
              <a:t>j</a:t>
            </a:r>
            <a:r>
              <a:rPr lang="pl-PL" dirty="0" smtClean="0"/>
              <a:t> = M</a:t>
            </a:r>
            <a:r>
              <a:rPr lang="pl-PL" baseline="-25000" dirty="0" smtClean="0"/>
              <a:t>i*16+j</a:t>
            </a:r>
            <a:r>
              <a:rPr lang="pl-PL" dirty="0" smtClean="0"/>
              <a:t> oznacza </a:t>
            </a:r>
            <a:r>
              <a:rPr lang="pl-PL" i="1" dirty="0" err="1" smtClean="0"/>
              <a:t>j</a:t>
            </a:r>
            <a:r>
              <a:rPr lang="pl-PL" dirty="0" err="1" smtClean="0"/>
              <a:t>-te</a:t>
            </a:r>
            <a:r>
              <a:rPr lang="pl-PL" dirty="0" smtClean="0"/>
              <a:t> słowo w </a:t>
            </a:r>
            <a:r>
              <a:rPr lang="pl-PL" i="1" dirty="0" smtClean="0"/>
              <a:t>i</a:t>
            </a:r>
            <a:r>
              <a:rPr lang="pl-PL" dirty="0" smtClean="0"/>
              <a:t>-tym bloku wiadomości M (</a:t>
            </a:r>
            <a:r>
              <a:rPr lang="pl-PL" i="1" dirty="0" smtClean="0"/>
              <a:t>j</a:t>
            </a:r>
            <a:r>
              <a:rPr lang="pl-PL" dirty="0" smtClean="0"/>
              <a:t> = 0, . . . , 15, </a:t>
            </a:r>
            <a:r>
              <a:rPr lang="pl-PL" i="1" dirty="0" smtClean="0"/>
              <a:t>i</a:t>
            </a:r>
            <a:r>
              <a:rPr lang="pl-PL" dirty="0" smtClean="0"/>
              <a:t> = 0, . . . ,</a:t>
            </a:r>
            <a:r>
              <a:rPr lang="pl-PL" i="1" dirty="0" smtClean="0"/>
              <a:t>N</a:t>
            </a:r>
            <a:r>
              <a:rPr lang="pl-PL" dirty="0" smtClean="0"/>
              <a:t>/16 − 1),  </a:t>
            </a:r>
          </a:p>
          <a:p>
            <a:pPr marL="442913" lvl="2" indent="-441325">
              <a:buNone/>
            </a:pPr>
            <a:r>
              <a:rPr lang="pl-PL" dirty="0" smtClean="0"/>
              <a:t>      </a:t>
            </a:r>
            <a:r>
              <a:rPr lang="pl-PL" dirty="0" smtClean="0">
                <a:sym typeface="Symbol"/>
              </a:rPr>
              <a:t></a:t>
            </a:r>
            <a:r>
              <a:rPr lang="pl-PL" dirty="0" smtClean="0"/>
              <a:t> s niech oznacza cykliczne przesunięcie w lewo o            </a:t>
            </a:r>
            <a:r>
              <a:rPr lang="pl-PL" i="1" dirty="0" smtClean="0"/>
              <a:t>s </a:t>
            </a:r>
            <a:r>
              <a:rPr lang="pl-PL" dirty="0" smtClean="0"/>
              <a:t>bitów oraz zdefiniujmy liczby </a:t>
            </a:r>
            <a:r>
              <a:rPr lang="pl-PL" dirty="0" err="1" smtClean="0"/>
              <a:t>T</a:t>
            </a:r>
            <a:r>
              <a:rPr lang="pl-PL" baseline="-25000" dirty="0" err="1" smtClean="0"/>
              <a:t>k</a:t>
            </a:r>
            <a:r>
              <a:rPr lang="pl-PL" dirty="0" smtClean="0"/>
              <a:t> (</a:t>
            </a:r>
            <a:r>
              <a:rPr lang="pl-PL" i="1" dirty="0" smtClean="0"/>
              <a:t>k</a:t>
            </a:r>
            <a:r>
              <a:rPr lang="pl-PL" dirty="0" smtClean="0"/>
              <a:t> = 1, . . . , 64) tak, że </a:t>
            </a:r>
            <a:r>
              <a:rPr lang="pl-PL" dirty="0" err="1" smtClean="0"/>
              <a:t>T</a:t>
            </a:r>
            <a:r>
              <a:rPr lang="pl-PL" baseline="-25000" dirty="0" err="1" smtClean="0"/>
              <a:t>k</a:t>
            </a:r>
            <a:r>
              <a:rPr lang="pl-PL" dirty="0" smtClean="0"/>
              <a:t> = </a:t>
            </a:r>
            <a:r>
              <a:rPr lang="pl-PL" dirty="0" smtClean="0">
                <a:sym typeface="Symbol"/>
              </a:rPr>
              <a:t></a:t>
            </a:r>
            <a:r>
              <a:rPr lang="pl-PL" dirty="0" smtClean="0"/>
              <a:t>2</a:t>
            </a:r>
            <a:r>
              <a:rPr lang="pl-PL" baseline="30000" dirty="0" smtClean="0"/>
              <a:t>32</a:t>
            </a:r>
            <a:r>
              <a:rPr lang="pl-PL" dirty="0" smtClean="0"/>
              <a:t> · |sin </a:t>
            </a:r>
            <a:r>
              <a:rPr lang="pl-PL" i="1" dirty="0" err="1" smtClean="0"/>
              <a:t>k</a:t>
            </a:r>
            <a:r>
              <a:rPr lang="pl-PL" dirty="0" err="1" smtClean="0"/>
              <a:t>|</a:t>
            </a:r>
            <a:r>
              <a:rPr lang="pl-PL" dirty="0" err="1" smtClean="0">
                <a:sym typeface="Symbol"/>
              </a:rPr>
              <a:t></a:t>
            </a:r>
            <a:r>
              <a:rPr lang="pl-PL" dirty="0" smtClean="0"/>
              <a:t>, gdzie </a:t>
            </a:r>
            <a:r>
              <a:rPr lang="pl-PL" i="1" dirty="0" smtClean="0"/>
              <a:t>k</a:t>
            </a:r>
            <a:r>
              <a:rPr lang="pl-PL" dirty="0" smtClean="0"/>
              <a:t> jest w radianach. </a:t>
            </a:r>
          </a:p>
          <a:p>
            <a:pPr marL="442913" lvl="2" indent="-441325">
              <a:buNone/>
            </a:pPr>
            <a:r>
              <a:rPr lang="pl-PL" dirty="0" smtClean="0"/>
              <a:t>	Mamy wtedy 4 rundy.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MD5 – krok 4</a:t>
            </a:r>
            <a:endParaRPr lang="pl-PL" dirty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048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Alicja i Bolek uzgadniają kryptosystem                  z kluczem publicznym, którego będą używać.</a:t>
            </a:r>
          </a:p>
          <a:p>
            <a:r>
              <a:rPr lang="pl-PL" dirty="0" smtClean="0"/>
              <a:t>Bolek przesyła Alicji swój klucz publiczny.</a:t>
            </a:r>
          </a:p>
          <a:p>
            <a:r>
              <a:rPr lang="pl-PL" dirty="0" smtClean="0"/>
              <a:t>Alicja szyfruje wiadomość kluczem publicznym Bolka i przesyła kryptogram do Bolka.</a:t>
            </a:r>
          </a:p>
          <a:p>
            <a:r>
              <a:rPr lang="pl-PL" dirty="0" smtClean="0"/>
              <a:t>Bolek deszyfruje kryptogram używając swojego klucza prywatnego,</a:t>
            </a:r>
          </a:p>
          <a:p>
            <a:pPr algn="ctr">
              <a:buNone/>
            </a:pPr>
            <a:r>
              <a:rPr lang="pl-PL" sz="4800" b="1" dirty="0" smtClean="0">
                <a:solidFill>
                  <a:schemeClr val="accent1"/>
                </a:solidFill>
              </a:rPr>
              <a:t>lub</a:t>
            </a:r>
            <a:endParaRPr lang="pl-PL" sz="4800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asymetryczny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pl-PL" b="1" dirty="0" smtClean="0"/>
              <a:t>Runda 1</a:t>
            </a:r>
          </a:p>
          <a:p>
            <a:pPr lvl="3">
              <a:buNone/>
            </a:pPr>
            <a:r>
              <a:rPr lang="pl-PL" dirty="0" smtClean="0"/>
              <a:t>	Niech [</a:t>
            </a:r>
            <a:r>
              <a:rPr lang="pl-PL" i="1" dirty="0" err="1" smtClean="0"/>
              <a:t>abcd</a:t>
            </a:r>
            <a:r>
              <a:rPr lang="pl-PL" i="1" dirty="0" smtClean="0"/>
              <a:t> j s k</a:t>
            </a:r>
            <a:r>
              <a:rPr lang="pl-PL" dirty="0" smtClean="0"/>
              <a:t>] oznacza operację                                            </a:t>
            </a:r>
            <a:r>
              <a:rPr lang="pl-PL" i="1" dirty="0" smtClean="0"/>
              <a:t>a = b + ((a + F(b, c, d) + </a:t>
            </a:r>
            <a:r>
              <a:rPr lang="pl-PL" i="1" dirty="0" err="1" smtClean="0"/>
              <a:t>X</a:t>
            </a:r>
            <a:r>
              <a:rPr lang="pl-PL" i="1" baseline="-25000" dirty="0" err="1" smtClean="0"/>
              <a:t>j</a:t>
            </a:r>
            <a:r>
              <a:rPr lang="pl-PL" i="1" dirty="0" smtClean="0"/>
              <a:t> + </a:t>
            </a:r>
            <a:r>
              <a:rPr lang="pl-PL" i="1" dirty="0" err="1" smtClean="0"/>
              <a:t>T</a:t>
            </a:r>
            <a:r>
              <a:rPr lang="pl-PL" i="1" baseline="-25000" dirty="0" err="1" smtClean="0"/>
              <a:t>k</a:t>
            </a:r>
            <a:r>
              <a:rPr lang="pl-PL" i="1" dirty="0" smtClean="0"/>
              <a:t>) </a:t>
            </a:r>
            <a:r>
              <a:rPr lang="pl-PL" i="1" dirty="0" smtClean="0">
                <a:sym typeface="Symbol"/>
              </a:rPr>
              <a:t></a:t>
            </a:r>
            <a:r>
              <a:rPr lang="pl-PL" i="1" dirty="0" smtClean="0"/>
              <a:t> s),</a:t>
            </a:r>
            <a:r>
              <a:rPr lang="pl-PL" dirty="0" smtClean="0"/>
              <a:t>wtedy 16 operacji tej rundy to:</a:t>
            </a:r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endParaRPr lang="pl-PL" b="1" dirty="0" smtClean="0"/>
          </a:p>
          <a:p>
            <a:pPr lvl="3">
              <a:buNone/>
            </a:pPr>
            <a:r>
              <a:rPr lang="pl-PL" b="1" dirty="0" smtClean="0"/>
              <a:t>Runda 2</a:t>
            </a:r>
          </a:p>
          <a:p>
            <a:pPr lvl="3">
              <a:buNone/>
            </a:pPr>
            <a:r>
              <a:rPr lang="pl-PL" dirty="0" smtClean="0"/>
              <a:t>	Niech [</a:t>
            </a:r>
            <a:r>
              <a:rPr lang="pl-PL" i="1" dirty="0" err="1" smtClean="0"/>
              <a:t>abcd</a:t>
            </a:r>
            <a:r>
              <a:rPr lang="pl-PL" i="1" dirty="0" smtClean="0"/>
              <a:t> j s k</a:t>
            </a:r>
            <a:r>
              <a:rPr lang="pl-PL" dirty="0" smtClean="0"/>
              <a:t>] oznacza operację                                           </a:t>
            </a:r>
            <a:r>
              <a:rPr lang="pl-PL" i="1" dirty="0" smtClean="0"/>
              <a:t>a = b + ((a + G(b, c, d) + </a:t>
            </a:r>
            <a:r>
              <a:rPr lang="pl-PL" i="1" dirty="0" err="1" smtClean="0"/>
              <a:t>X</a:t>
            </a:r>
            <a:r>
              <a:rPr lang="pl-PL" i="1" baseline="-25000" dirty="0" err="1" smtClean="0"/>
              <a:t>j</a:t>
            </a:r>
            <a:r>
              <a:rPr lang="pl-PL" i="1" dirty="0" smtClean="0"/>
              <a:t> + </a:t>
            </a:r>
            <a:r>
              <a:rPr lang="pl-PL" i="1" dirty="0" err="1" smtClean="0"/>
              <a:t>T</a:t>
            </a:r>
            <a:r>
              <a:rPr lang="pl-PL" i="1" baseline="-25000" dirty="0" err="1" smtClean="0"/>
              <a:t>k</a:t>
            </a:r>
            <a:r>
              <a:rPr lang="pl-PL" i="1" dirty="0" smtClean="0"/>
              <a:t>) </a:t>
            </a:r>
            <a:r>
              <a:rPr lang="pl-PL" i="1" dirty="0" smtClean="0">
                <a:sym typeface="Symbol"/>
              </a:rPr>
              <a:t></a:t>
            </a:r>
            <a:r>
              <a:rPr lang="pl-PL" i="1" dirty="0" smtClean="0"/>
              <a:t> s), </a:t>
            </a:r>
            <a:r>
              <a:rPr lang="pl-PL" dirty="0" smtClean="0"/>
              <a:t>wtedy 16 operacji tej rundy to: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MD5 – krok 4</a:t>
            </a:r>
            <a:endParaRPr lang="pl-PL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29000"/>
            <a:ext cx="7200900" cy="131445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endParaRPr lang="pl-PL" b="1" dirty="0" smtClean="0"/>
          </a:p>
          <a:p>
            <a:pPr lvl="3">
              <a:buNone/>
            </a:pPr>
            <a:endParaRPr lang="pl-PL" b="1" dirty="0" smtClean="0"/>
          </a:p>
          <a:p>
            <a:pPr lvl="3">
              <a:buNone/>
            </a:pPr>
            <a:endParaRPr lang="pl-PL" b="1" dirty="0" smtClean="0"/>
          </a:p>
          <a:p>
            <a:pPr lvl="3">
              <a:buNone/>
            </a:pPr>
            <a:endParaRPr lang="pl-PL" b="1" dirty="0" smtClean="0"/>
          </a:p>
          <a:p>
            <a:pPr lvl="3">
              <a:buNone/>
            </a:pPr>
            <a:endParaRPr lang="pl-PL" b="1" dirty="0" smtClean="0"/>
          </a:p>
          <a:p>
            <a:pPr lvl="3">
              <a:buNone/>
            </a:pPr>
            <a:r>
              <a:rPr lang="pl-PL" b="1" dirty="0" smtClean="0"/>
              <a:t>Runda 3</a:t>
            </a:r>
          </a:p>
          <a:p>
            <a:pPr lvl="3">
              <a:buNone/>
            </a:pPr>
            <a:r>
              <a:rPr lang="pl-PL" dirty="0" smtClean="0"/>
              <a:t>	Niech [</a:t>
            </a:r>
            <a:r>
              <a:rPr lang="pl-PL" i="1" dirty="0" err="1" smtClean="0"/>
              <a:t>abcd</a:t>
            </a:r>
            <a:r>
              <a:rPr lang="pl-PL" i="1" dirty="0" smtClean="0"/>
              <a:t> j s k</a:t>
            </a:r>
            <a:r>
              <a:rPr lang="pl-PL" dirty="0" smtClean="0"/>
              <a:t>] oznacza operację</a:t>
            </a:r>
            <a:r>
              <a:rPr lang="pl-PL" i="1" dirty="0" smtClean="0"/>
              <a:t>                                             a = b + ((a + H(b, c, d) + </a:t>
            </a:r>
            <a:r>
              <a:rPr lang="pl-PL" i="1" dirty="0" err="1" smtClean="0"/>
              <a:t>X</a:t>
            </a:r>
            <a:r>
              <a:rPr lang="pl-PL" i="1" baseline="-25000" dirty="0" err="1" smtClean="0"/>
              <a:t>j</a:t>
            </a:r>
            <a:r>
              <a:rPr lang="pl-PL" i="1" dirty="0" smtClean="0"/>
              <a:t> + </a:t>
            </a:r>
            <a:r>
              <a:rPr lang="pl-PL" i="1" dirty="0" err="1" smtClean="0"/>
              <a:t>T</a:t>
            </a:r>
            <a:r>
              <a:rPr lang="pl-PL" i="1" baseline="-25000" dirty="0" err="1" smtClean="0"/>
              <a:t>k</a:t>
            </a:r>
            <a:r>
              <a:rPr lang="pl-PL" i="1" dirty="0" smtClean="0"/>
              <a:t>) </a:t>
            </a:r>
            <a:r>
              <a:rPr lang="pl-PL" i="1" dirty="0" smtClean="0">
                <a:sym typeface="Symbol"/>
              </a:rPr>
              <a:t></a:t>
            </a:r>
            <a:r>
              <a:rPr lang="pl-PL" i="1" dirty="0" smtClean="0"/>
              <a:t> s), </a:t>
            </a:r>
            <a:r>
              <a:rPr lang="pl-PL" dirty="0" smtClean="0"/>
              <a:t>wtedy 16 operacji tej rundy to: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MD5 – krok 4</a:t>
            </a:r>
            <a:endParaRPr lang="pl-PL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7162800" cy="127635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214950"/>
            <a:ext cx="7191375" cy="122872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pl-PL" b="1" dirty="0" smtClean="0"/>
              <a:t>Runda 4</a:t>
            </a:r>
          </a:p>
          <a:p>
            <a:pPr lvl="3">
              <a:buNone/>
            </a:pPr>
            <a:r>
              <a:rPr lang="pl-PL" dirty="0" smtClean="0"/>
              <a:t>	Niech [</a:t>
            </a:r>
            <a:r>
              <a:rPr lang="pl-PL" i="1" dirty="0" err="1" smtClean="0"/>
              <a:t>abcd</a:t>
            </a:r>
            <a:r>
              <a:rPr lang="pl-PL" i="1" dirty="0" smtClean="0"/>
              <a:t> j s k</a:t>
            </a:r>
            <a:r>
              <a:rPr lang="pl-PL" dirty="0" smtClean="0"/>
              <a:t>] oznacza operację</a:t>
            </a:r>
            <a:r>
              <a:rPr lang="pl-PL" i="1" dirty="0" smtClean="0"/>
              <a:t>                                                     a = b + ((a + I(b, c, d) + </a:t>
            </a:r>
            <a:r>
              <a:rPr lang="pl-PL" i="1" dirty="0" err="1" smtClean="0"/>
              <a:t>X</a:t>
            </a:r>
            <a:r>
              <a:rPr lang="pl-PL" i="1" baseline="-25000" dirty="0" err="1" smtClean="0"/>
              <a:t>j</a:t>
            </a:r>
            <a:r>
              <a:rPr lang="pl-PL" i="1" dirty="0" smtClean="0"/>
              <a:t> + </a:t>
            </a:r>
            <a:r>
              <a:rPr lang="pl-PL" i="1" dirty="0" err="1" smtClean="0"/>
              <a:t>T</a:t>
            </a:r>
            <a:r>
              <a:rPr lang="pl-PL" i="1" baseline="-25000" dirty="0" err="1" smtClean="0"/>
              <a:t>k</a:t>
            </a:r>
            <a:r>
              <a:rPr lang="pl-PL" i="1" dirty="0" smtClean="0"/>
              <a:t>) </a:t>
            </a:r>
            <a:r>
              <a:rPr lang="pl-PL" i="1" dirty="0" smtClean="0">
                <a:sym typeface="Symbol"/>
              </a:rPr>
              <a:t></a:t>
            </a:r>
            <a:r>
              <a:rPr lang="pl-PL" i="1" dirty="0" smtClean="0"/>
              <a:t> s), </a:t>
            </a:r>
            <a:r>
              <a:rPr lang="pl-PL" dirty="0" smtClean="0"/>
              <a:t>wtedy 16 operacji tej  rundy to:</a:t>
            </a:r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r>
              <a:rPr lang="pl-PL" dirty="0" smtClean="0"/>
              <a:t>	</a:t>
            </a:r>
          </a:p>
          <a:p>
            <a:pPr lvl="3">
              <a:buNone/>
            </a:pPr>
            <a:r>
              <a:rPr lang="pl-PL" dirty="0" smtClean="0"/>
              <a:t>	Po tych 4 rundach wartości </a:t>
            </a:r>
            <a:r>
              <a:rPr lang="pl-PL" i="1" dirty="0" smtClean="0"/>
              <a:t>a, b, c, d </a:t>
            </a:r>
            <a:r>
              <a:rPr lang="pl-PL" dirty="0" smtClean="0"/>
              <a:t>są dodawane do wartości </a:t>
            </a:r>
            <a:r>
              <a:rPr lang="pl-PL" i="1" dirty="0" err="1" smtClean="0"/>
              <a:t>A,B,C,D</a:t>
            </a:r>
            <a:r>
              <a:rPr lang="pl-PL" dirty="0" smtClean="0"/>
              <a:t> i algorytm przechodzi do następnego bloku M.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MD5 – krok 4</a:t>
            </a:r>
            <a:endParaRPr lang="pl-PL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7258050" cy="125730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Główna pętla algorytmu MD5</a:t>
            </a:r>
            <a:endParaRPr lang="pl-PL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818640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b="1" dirty="0" smtClean="0"/>
              <a:t>Krok 5</a:t>
            </a:r>
          </a:p>
          <a:p>
            <a:pPr lvl="2">
              <a:buNone/>
            </a:pPr>
            <a:r>
              <a:rPr lang="pl-PL" dirty="0" smtClean="0"/>
              <a:t>	Po przejściu wszystkich 512-bitowych bloków wiadomości M algorytm łączy rejestry </a:t>
            </a:r>
            <a:r>
              <a:rPr lang="pl-PL" i="1" dirty="0" smtClean="0"/>
              <a:t>a, b, c, d </a:t>
            </a:r>
            <a:r>
              <a:rPr lang="pl-PL" dirty="0" smtClean="0"/>
              <a:t>dając 128 bitową liczbę będącą wartością funkcji hashującej.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MD5 – krok 5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Algorytm opracowany przez NIST przy udziale NSA opublikowany w 1993. Nowsza wersja SHA-1 opublikowana w1995 r. </a:t>
            </a:r>
          </a:p>
          <a:p>
            <a:pPr lvl="3"/>
            <a:r>
              <a:rPr lang="pl-PL" b="1" dirty="0" smtClean="0"/>
              <a:t>Idea</a:t>
            </a:r>
            <a:r>
              <a:rPr lang="pl-PL" dirty="0" smtClean="0"/>
              <a:t> tego algorytmu oparta jest na MD4 i MD5.</a:t>
            </a:r>
          </a:p>
          <a:p>
            <a:pPr lvl="3"/>
            <a:r>
              <a:rPr lang="pl-PL" dirty="0" smtClean="0"/>
              <a:t>Wartość funkcji hashującej to liczba 160 bitowa i w związku         z tym algorytm wymaga 5 rejestrów zamiast 4. </a:t>
            </a:r>
          </a:p>
          <a:p>
            <a:pPr lvl="3"/>
            <a:r>
              <a:rPr lang="pl-PL" dirty="0" smtClean="0"/>
              <a:t>Używa w nieco inny sposób nieliniowych funkcji transformujących, dokonuje dodatkowych operacji na poszczególnych słowach wiadomości, w każdej rundzie wykonuje 20 operacji zamiast16. Zasada działania jest jednak bardzo podobna do MD5.</a:t>
            </a:r>
          </a:p>
          <a:p>
            <a:pPr lvl="3"/>
            <a:r>
              <a:rPr lang="pl-PL" dirty="0" smtClean="0">
                <a:solidFill>
                  <a:srgbClr val="7030A0"/>
                </a:solidFill>
              </a:rPr>
              <a:t>Ogólnie uważa się, że jest bezpieczniejszy niż MD5 ze względu na „dłuższą” wartość funkcji hashującej i pewne ulepszenia samego algorytmu.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SHA (</a:t>
            </a:r>
            <a:r>
              <a:rPr lang="pl-PL" dirty="0" err="1" smtClean="0"/>
              <a:t>Secure</a:t>
            </a:r>
            <a:r>
              <a:rPr lang="pl-PL" dirty="0" smtClean="0"/>
              <a:t> </a:t>
            </a:r>
            <a:r>
              <a:rPr lang="pl-PL" dirty="0" err="1" smtClean="0"/>
              <a:t>Hash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Marcin\Ustawienia lokalne\Temporary Internet Files\Content.IE5\GZB820U1\MP9004491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643314"/>
            <a:ext cx="4796332" cy="300037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71472" y="1785926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2"/>
                </a:solidFill>
              </a:rPr>
              <a:t>Szyfrowanie strumieniowe                i generatory ciągów pseudolosowych</a:t>
            </a:r>
            <a:endParaRPr lang="pl-PL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Synchroniczne szyfrowanie strumieniowe</a:t>
            </a:r>
          </a:p>
          <a:p>
            <a:pPr lvl="3">
              <a:buNone/>
            </a:pPr>
            <a:r>
              <a:rPr lang="pl-PL" sz="2200" dirty="0" smtClean="0"/>
              <a:t>Ciąg bitów klucza generowany jest niezależnie od szyfrowanej wiadomości i kryptogramu.</a:t>
            </a:r>
          </a:p>
          <a:p>
            <a:pPr lvl="3"/>
            <a:r>
              <a:rPr lang="pl-PL" sz="2200" dirty="0" smtClean="0"/>
              <a:t>Musi być zachowana synchronizacja pomiędzy nadawcą                i odbiorcą.</a:t>
            </a:r>
          </a:p>
          <a:p>
            <a:pPr lvl="3"/>
            <a:r>
              <a:rPr lang="pl-PL" sz="2200" dirty="0" smtClean="0"/>
              <a:t>Zmiana bitu kryptogramu (przekłamanie) nie wpływa na możliwość deszyfrowania pozostałych bitów.</a:t>
            </a:r>
          </a:p>
          <a:p>
            <a:pPr lvl="3"/>
            <a:r>
              <a:rPr lang="pl-PL" sz="2200" dirty="0" smtClean="0"/>
              <a:t>Dodanie lub usunięcie bitu powoduje utratę synchronizacji.</a:t>
            </a:r>
          </a:p>
          <a:p>
            <a:pPr lvl="3"/>
            <a:r>
              <a:rPr lang="pl-PL" sz="2200" dirty="0" smtClean="0"/>
              <a:t>Istnieje możliwość zmiany wybranych bitów kryptogramu, a co za tym idzie zmiany deszyfrowanej wiadomości</a:t>
            </a:r>
            <a:r>
              <a:rPr lang="pl-PL" dirty="0" smtClean="0"/>
              <a:t>.</a:t>
            </a:r>
          </a:p>
          <a:p>
            <a:pPr lvl="3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Szyfrowanie strumieniowe i generatory</a:t>
            </a:r>
            <a:br>
              <a:rPr lang="pl-PL" dirty="0" smtClean="0"/>
            </a:br>
            <a:r>
              <a:rPr lang="pl-PL" dirty="0" smtClean="0"/>
              <a:t>ciągów pseudolosowych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Model synchronicznego szyfrowania strumieniowego</a:t>
            </a:r>
            <a:endParaRPr lang="pl-PL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109" y="2428868"/>
            <a:ext cx="8189609" cy="30956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Tekst jawny szyfrowany jest bit po bicie (one-time pad).</a:t>
            </a:r>
          </a:p>
          <a:p>
            <a:pPr lvl="2"/>
            <a:r>
              <a:rPr lang="pl-PL" dirty="0" smtClean="0"/>
              <a:t>Losowo generowane bity </a:t>
            </a:r>
            <a:r>
              <a:rPr lang="pl-PL" i="1" dirty="0" smtClean="0"/>
              <a:t>k</a:t>
            </a:r>
            <a:r>
              <a:rPr lang="pl-PL" i="1" baseline="-25000" dirty="0" smtClean="0"/>
              <a:t>1</a:t>
            </a:r>
            <a:r>
              <a:rPr lang="pl-PL" i="1" dirty="0" smtClean="0"/>
              <a:t>, k</a:t>
            </a:r>
            <a:r>
              <a:rPr lang="pl-PL" i="1" baseline="-25000" dirty="0" smtClean="0"/>
              <a:t>2</a:t>
            </a:r>
            <a:r>
              <a:rPr lang="pl-PL" i="1" dirty="0" smtClean="0"/>
              <a:t>, . . . , k</a:t>
            </a:r>
            <a:r>
              <a:rPr lang="pl-PL" i="1" baseline="-25000" dirty="0" smtClean="0"/>
              <a:t>i</a:t>
            </a:r>
            <a:r>
              <a:rPr lang="pl-PL" i="1" dirty="0" smtClean="0"/>
              <a:t> </a:t>
            </a:r>
            <a:r>
              <a:rPr lang="pl-PL" dirty="0" smtClean="0"/>
              <a:t>stanowią bity klucza, które są dodawane modulo 2 (operacja XOR) do bitów wiadomości </a:t>
            </a:r>
            <a:r>
              <a:rPr lang="pl-PL" i="1" dirty="0" smtClean="0"/>
              <a:t>m</a:t>
            </a:r>
            <a:r>
              <a:rPr lang="pl-PL" i="1" baseline="-25000" dirty="0" smtClean="0"/>
              <a:t>1</a:t>
            </a:r>
            <a:r>
              <a:rPr lang="pl-PL" i="1" dirty="0" smtClean="0"/>
              <a:t>,m</a:t>
            </a:r>
            <a:r>
              <a:rPr lang="pl-PL" i="1" baseline="-25000" dirty="0" smtClean="0"/>
              <a:t>2</a:t>
            </a:r>
            <a:r>
              <a:rPr lang="pl-PL" i="1" dirty="0" smtClean="0"/>
              <a:t>, . . . ,m</a:t>
            </a:r>
            <a:r>
              <a:rPr lang="pl-PL" i="1" baseline="-25000" dirty="0" smtClean="0"/>
              <a:t>i</a:t>
            </a:r>
            <a:r>
              <a:rPr lang="pl-PL" i="1" dirty="0" smtClean="0"/>
              <a:t> </a:t>
            </a:r>
            <a:r>
              <a:rPr lang="pl-PL" dirty="0" smtClean="0"/>
              <a:t>w sposób ciągły dając kolejne bity kryptogramu </a:t>
            </a:r>
            <a:r>
              <a:rPr lang="pl-PL" i="1" dirty="0" smtClean="0"/>
              <a:t>c</a:t>
            </a:r>
            <a:r>
              <a:rPr lang="pl-PL" i="1" baseline="-25000" dirty="0" smtClean="0"/>
              <a:t>1</a:t>
            </a:r>
            <a:r>
              <a:rPr lang="pl-PL" i="1" dirty="0" smtClean="0"/>
              <a:t>, c</a:t>
            </a:r>
            <a:r>
              <a:rPr lang="pl-PL" i="1" baseline="-25000" dirty="0" smtClean="0"/>
              <a:t>2</a:t>
            </a:r>
            <a:r>
              <a:rPr lang="pl-PL" i="1" dirty="0" smtClean="0"/>
              <a:t>, . . . , c</a:t>
            </a:r>
            <a:r>
              <a:rPr lang="pl-PL" i="1" baseline="-25000" dirty="0" smtClean="0"/>
              <a:t>i</a:t>
            </a:r>
            <a:r>
              <a:rPr lang="pl-PL" dirty="0" smtClean="0"/>
              <a:t>,                            gdzie </a:t>
            </a:r>
            <a:r>
              <a:rPr lang="pl-PL" i="1" dirty="0" smtClean="0"/>
              <a:t>c</a:t>
            </a:r>
            <a:r>
              <a:rPr lang="pl-PL" i="1" baseline="-25000" dirty="0" smtClean="0"/>
              <a:t>i</a:t>
            </a:r>
            <a:r>
              <a:rPr lang="pl-PL" i="1" dirty="0" smtClean="0"/>
              <a:t> = m</a:t>
            </a:r>
            <a:r>
              <a:rPr lang="pl-PL" i="1" baseline="-25000" dirty="0" smtClean="0"/>
              <a:t>i</a:t>
            </a:r>
            <a:r>
              <a:rPr lang="pl-PL" i="1" dirty="0" smtClean="0"/>
              <a:t> </a:t>
            </a:r>
            <a:r>
              <a:rPr lang="pl-PL" dirty="0" smtClean="0">
                <a:sym typeface="Symbol"/>
              </a:rPr>
              <a:t></a:t>
            </a:r>
            <a:r>
              <a:rPr lang="pl-PL" i="1" dirty="0" smtClean="0"/>
              <a:t> k</a:t>
            </a:r>
            <a:r>
              <a:rPr lang="pl-PL" i="1" baseline="-25000" dirty="0" smtClean="0"/>
              <a:t>i</a:t>
            </a:r>
            <a:endParaRPr lang="pl-PL" i="1" baseline="-25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Szyfrowanie strumieniowe i generatory</a:t>
            </a:r>
            <a:br>
              <a:rPr lang="pl-PL" dirty="0" smtClean="0"/>
            </a:br>
            <a:r>
              <a:rPr lang="pl-PL" dirty="0" smtClean="0"/>
              <a:t>ciągów pseudolosowych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Użytkownicy sieci uzgadniają kryptosystem             i przesyłają swoje klucze publiczne do bazy na znanym serwerze i wtedy protokół wygląda jeszcze prościej:</a:t>
            </a:r>
          </a:p>
          <a:p>
            <a:r>
              <a:rPr lang="pl-PL" dirty="0" smtClean="0"/>
              <a:t>Alicja i Bolek pobierają klucze publiczne            z serwera,</a:t>
            </a:r>
          </a:p>
          <a:p>
            <a:r>
              <a:rPr lang="pl-PL" dirty="0" smtClean="0"/>
              <a:t>Alicja szyfruje wiadomość kluczem publicznym Bolka i wysyła kryptogram do Bolka,</a:t>
            </a:r>
          </a:p>
          <a:p>
            <a:r>
              <a:rPr lang="pl-PL" dirty="0" smtClean="0"/>
              <a:t>Bolek deszyfruje wiadomość Alicji używając własnego klucza prywatnego</a:t>
            </a:r>
            <a:r>
              <a:rPr lang="pl-PL" dirty="0" smtClean="0">
                <a:solidFill>
                  <a:srgbClr val="7030A0"/>
                </a:solidFill>
              </a:rPr>
              <a:t>.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asymetryczny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CFB (</a:t>
            </a:r>
            <a:r>
              <a:rPr lang="pl-PL" dirty="0" err="1" smtClean="0"/>
              <a:t>Cipher</a:t>
            </a:r>
            <a:r>
              <a:rPr lang="pl-PL" dirty="0" smtClean="0"/>
              <a:t> </a:t>
            </a:r>
            <a:r>
              <a:rPr lang="pl-PL" dirty="0" err="1" smtClean="0"/>
              <a:t>Feedback</a:t>
            </a:r>
            <a:r>
              <a:rPr lang="pl-PL" dirty="0" smtClean="0"/>
              <a:t>) z blokiem jednobitowym</a:t>
            </a:r>
          </a:p>
          <a:p>
            <a:pPr lvl="2"/>
            <a:r>
              <a:rPr lang="pl-PL" dirty="0" smtClean="0"/>
              <a:t>Utrata lub dodanie bitu w kryptogramie powoduje utratę tylko kawałka wiadomości — samosynchronizacja.</a:t>
            </a:r>
          </a:p>
          <a:p>
            <a:pPr lvl="2"/>
            <a:r>
              <a:rPr lang="pl-PL" dirty="0" smtClean="0"/>
              <a:t>Ograniczona propagacja błędów.</a:t>
            </a:r>
          </a:p>
          <a:p>
            <a:pPr lvl="2"/>
            <a:r>
              <a:rPr lang="pl-PL" dirty="0" smtClean="0"/>
              <a:t>Zmiana bitu kryptogramu powoduje, że kilka innych bitów będzie deszyfrowanych błędnie — łatwiej wykryć taką zmianę.</a:t>
            </a:r>
          </a:p>
          <a:p>
            <a:pPr lvl="2"/>
            <a:r>
              <a:rPr lang="pl-PL" dirty="0" smtClean="0"/>
              <a:t>Jednak na skutek </a:t>
            </a:r>
            <a:r>
              <a:rPr lang="pl-PL" dirty="0" err="1" smtClean="0"/>
              <a:t>samosynchronizacji</a:t>
            </a:r>
            <a:r>
              <a:rPr lang="pl-PL" dirty="0" smtClean="0"/>
              <a:t> wykrycie zmian w kryptogramie jest trudniejsze (jeśli zmiany dotyczą tylko części kryptogramu, to dalsza cześć jest deszyfrowana poprawnie).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Samosynchronizujące</a:t>
            </a:r>
            <a:r>
              <a:rPr lang="pl-PL" dirty="0" smtClean="0"/>
              <a:t> (asynchroniczne) szyfrowanie strumieniowe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Model </a:t>
            </a:r>
            <a:r>
              <a:rPr lang="pl-PL" dirty="0" err="1" smtClean="0"/>
              <a:t>samosynchronizującego</a:t>
            </a:r>
            <a:r>
              <a:rPr lang="pl-PL" dirty="0" smtClean="0"/>
              <a:t> szyfrowania strumieniowego</a:t>
            </a:r>
            <a:endParaRPr lang="pl-PL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4579158" cy="224931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429132"/>
            <a:ext cx="4500594" cy="214420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Do generowania klucza potrzebny jest </a:t>
            </a:r>
            <a:r>
              <a:rPr lang="pl-PL" b="1" dirty="0" smtClean="0"/>
              <a:t>generator losowego ciągu bitów</a:t>
            </a:r>
            <a:r>
              <a:rPr lang="pl-PL" dirty="0" smtClean="0"/>
              <a:t>. Generowanie prawdziwie losowego ciągu jest trudne, więc zwykle stosuje się ciągi pseudolosowe.</a:t>
            </a:r>
          </a:p>
          <a:p>
            <a:pPr lvl="2"/>
            <a:r>
              <a:rPr lang="pl-PL" b="1" dirty="0" smtClean="0">
                <a:solidFill>
                  <a:schemeClr val="bg2"/>
                </a:solidFill>
              </a:rPr>
              <a:t>Ciągi pseudolosowe </a:t>
            </a:r>
            <a:r>
              <a:rPr lang="pl-PL" dirty="0" smtClean="0"/>
              <a:t>to ciągi, które spełniają statystyczne własności ciągów losowych, ale generowane są w sposób deterministyczny: </a:t>
            </a:r>
          </a:p>
          <a:p>
            <a:pPr lvl="3">
              <a:buNone/>
            </a:pPr>
            <a:r>
              <a:rPr lang="pl-PL" sz="2400" dirty="0" smtClean="0"/>
              <a:t>	generator startujący z takiego samego stanu początkowego generuje taki sam ciąg bitów. Z tego względu ciągi pseudolosowe używane w kryptografii muszą spełniać warunki znacznie ostrzejsze niż np. ciągi pseudolosowe używane w symulacjach.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Generatory ciągów pseudolosowych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b="1" dirty="0" smtClean="0"/>
              <a:t>LFSR — Linear Feedback Shift Register </a:t>
            </a:r>
            <a:r>
              <a:rPr lang="en-US" dirty="0" smtClean="0"/>
              <a:t>(</a:t>
            </a:r>
            <a:r>
              <a:rPr lang="en-US" dirty="0" err="1" smtClean="0"/>
              <a:t>Rejestr</a:t>
            </a:r>
            <a:r>
              <a:rPr lang="pl-PL" dirty="0" smtClean="0"/>
              <a:t> przesuwający z liniowym sprzężeniem zwrotnym)</a:t>
            </a:r>
          </a:p>
          <a:p>
            <a:pPr lvl="2"/>
            <a:endParaRPr lang="pl-PL" dirty="0" smtClean="0"/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LFSR posiada rejestr przesuwający o długości </a:t>
            </a:r>
            <a:r>
              <a:rPr lang="pl-PL" i="1" dirty="0" smtClean="0"/>
              <a:t>n</a:t>
            </a:r>
            <a:r>
              <a:rPr lang="pl-PL" dirty="0" smtClean="0"/>
              <a:t> bitów, który na początku zawiera losowe bity.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Niektóre bity rejestru są poddawane operacji XOR(</a:t>
            </a:r>
            <a:r>
              <a:rPr lang="pl-PL" dirty="0" smtClean="0">
                <a:sym typeface="Symbol"/>
              </a:rPr>
              <a:t></a:t>
            </a:r>
            <a:r>
              <a:rPr lang="pl-PL" dirty="0" smtClean="0"/>
              <a:t>)          i wynik zastępuje najstarszy bit rejestru, jednocześnie pozostałe bity przesuwane są o jedną pozycję w prawo        i najmłodszy bit staje się kolejnym bitem generowanego ciągu.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LFSR — Linear Feedback Shift Register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Generowanie ciągu bitów za pomocą LFSR</a:t>
            </a:r>
            <a:endParaRPr lang="pl-PL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2"/>
            <a:ext cx="7612871" cy="250984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881189"/>
            <a:ext cx="8424862" cy="1190621"/>
          </a:xfrm>
        </p:spPr>
        <p:txBody>
          <a:bodyPr/>
          <a:lstStyle/>
          <a:p>
            <a:pPr lvl="2"/>
            <a:r>
              <a:rPr lang="pl-PL" sz="2000" dirty="0" smtClean="0">
                <a:solidFill>
                  <a:srgbClr val="7030A0"/>
                </a:solidFill>
              </a:rPr>
              <a:t>Weźmy rejestr 4-bitowy, którego pierwszy i czwarty bit są poddawane operacji XOR i niech początkowo rejestr zawiera same jedynki. Wtedy otrzymujemy następujące stany rejestru:</a:t>
            </a:r>
            <a:endParaRPr lang="pl-PL" sz="2000" dirty="0">
              <a:solidFill>
                <a:srgbClr val="7030A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LFSR</a:t>
            </a:r>
            <a:r>
              <a:rPr lang="pl-PL" dirty="0" smtClean="0"/>
              <a:t> - przykład</a:t>
            </a:r>
            <a:endParaRPr lang="pl-PL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71810"/>
            <a:ext cx="10001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357422" y="3071810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354013">
              <a:buFont typeface="Arial" pitchFamily="34" charset="0"/>
              <a:buChar char="•"/>
            </a:pPr>
            <a:r>
              <a:rPr lang="pl-PL" sz="2000" dirty="0" smtClean="0"/>
              <a:t>Generowany ciąg to najmłodsze (prawe) bity kolejnych stanów rejestru, czyli:</a:t>
            </a:r>
          </a:p>
          <a:p>
            <a:r>
              <a:rPr lang="pl-PL" sz="2000" dirty="0" smtClean="0"/>
              <a:t>1 </a:t>
            </a:r>
            <a:r>
              <a:rPr lang="pl-PL" sz="2000" dirty="0" err="1" smtClean="0"/>
              <a:t>1</a:t>
            </a:r>
            <a:r>
              <a:rPr lang="pl-PL" sz="2000" dirty="0" smtClean="0"/>
              <a:t> </a:t>
            </a:r>
            <a:r>
              <a:rPr lang="pl-PL" sz="2000" dirty="0" err="1" smtClean="0"/>
              <a:t>1</a:t>
            </a:r>
            <a:r>
              <a:rPr lang="pl-PL" sz="2000" dirty="0" smtClean="0"/>
              <a:t> </a:t>
            </a:r>
            <a:r>
              <a:rPr lang="pl-PL" sz="2000" dirty="0" err="1" smtClean="0"/>
              <a:t>1</a:t>
            </a:r>
            <a:r>
              <a:rPr lang="pl-PL" sz="2000" dirty="0" smtClean="0"/>
              <a:t> 0 1 0 1 </a:t>
            </a:r>
            <a:r>
              <a:rPr lang="pl-PL" sz="2000" dirty="0" err="1" smtClean="0"/>
              <a:t>1</a:t>
            </a:r>
            <a:r>
              <a:rPr lang="pl-PL" sz="2000" dirty="0" smtClean="0"/>
              <a:t> 0 </a:t>
            </a:r>
            <a:r>
              <a:rPr lang="pl-PL" sz="2000" dirty="0" err="1" smtClean="0"/>
              <a:t>0</a:t>
            </a:r>
            <a:r>
              <a:rPr lang="pl-PL" sz="2000" dirty="0" smtClean="0"/>
              <a:t> 1 0 </a:t>
            </a:r>
            <a:r>
              <a:rPr lang="pl-PL" sz="2000" dirty="0" err="1" smtClean="0"/>
              <a:t>0</a:t>
            </a:r>
            <a:r>
              <a:rPr lang="pl-PL" sz="2000" dirty="0" smtClean="0"/>
              <a:t> </a:t>
            </a:r>
            <a:r>
              <a:rPr lang="pl-PL" sz="2000" dirty="0" err="1" smtClean="0"/>
              <a:t>0</a:t>
            </a:r>
            <a:r>
              <a:rPr lang="pl-PL" sz="2000" dirty="0" smtClean="0"/>
              <a:t> . . .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00298" y="4500570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pl-PL" sz="2000" dirty="0" smtClean="0"/>
              <a:t>Ponieważ </a:t>
            </a:r>
            <a:r>
              <a:rPr lang="pl-PL" sz="2000" i="1" dirty="0" err="1" smtClean="0"/>
              <a:t>n</a:t>
            </a:r>
            <a:r>
              <a:rPr lang="pl-PL" sz="2000" dirty="0" err="1" smtClean="0"/>
              <a:t>-bitowy</a:t>
            </a:r>
            <a:r>
              <a:rPr lang="pl-PL" sz="2000" dirty="0" smtClean="0"/>
              <a:t> rejestr może znaleźć się        w jednym z 2</a:t>
            </a:r>
            <a:r>
              <a:rPr lang="pl-PL" sz="2000" i="1" baseline="30000" dirty="0" smtClean="0"/>
              <a:t>n </a:t>
            </a:r>
            <a:r>
              <a:rPr lang="pl-PL" sz="2000" dirty="0" smtClean="0"/>
              <a:t>− 1 stanów, więc teoretycznie może on generować ciąg o długości 2</a:t>
            </a:r>
            <a:r>
              <a:rPr lang="pl-PL" sz="2000" i="1" baseline="30000" dirty="0" smtClean="0"/>
              <a:t>n</a:t>
            </a:r>
            <a:r>
              <a:rPr lang="pl-PL" sz="2000" dirty="0" smtClean="0"/>
              <a:t> − 1 bitów. Potem ciąg się powtarza. (Wykluczamy ciąg samych zer, który daje niekończący się ciąg zer)</a:t>
            </a:r>
            <a:endParaRPr lang="pl-PL" sz="2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LFSR ma słaba wartość kryptograficzną gdyż znajomość 2</a:t>
            </a:r>
            <a:r>
              <a:rPr lang="pl-PL" i="1" dirty="0" smtClean="0"/>
              <a:t>n</a:t>
            </a:r>
            <a:r>
              <a:rPr lang="pl-PL" dirty="0" smtClean="0"/>
              <a:t> kolejnych bitów ciągu pozwala na znalezienie wartości generowanych od tego miejsca.</a:t>
            </a:r>
          </a:p>
          <a:p>
            <a:pPr lvl="2"/>
            <a:endParaRPr lang="pl-PL" dirty="0" smtClean="0"/>
          </a:p>
          <a:p>
            <a:pPr lvl="2"/>
            <a:r>
              <a:rPr lang="pl-PL" dirty="0" smtClean="0"/>
              <a:t>LFSR działa jednak bardzo szybko, zwłaszcza jeśli jest to układ </a:t>
            </a:r>
            <a:r>
              <a:rPr lang="pl-PL" dirty="0" err="1" smtClean="0"/>
              <a:t>hardware’owy</a:t>
            </a:r>
            <a:r>
              <a:rPr lang="pl-PL" dirty="0" smtClean="0"/>
              <a:t>, i stąd jest on bardzo atrakcyjny       w praktycznych zastosowaniach. Można konstruować bardziej skomplikowane układy zawierające kilka LFSR     i nieliniowa funkcje </a:t>
            </a:r>
            <a:r>
              <a:rPr lang="pl-PL" dirty="0" smtClean="0">
                <a:sym typeface="Symbol"/>
              </a:rPr>
              <a:t></a:t>
            </a:r>
            <a:r>
              <a:rPr lang="pl-PL" dirty="0" smtClean="0"/>
              <a:t> przekształcającą bity generowane przez poszczególne LFSR.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LFSR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 złożony z wielu LFSR</a:t>
            </a:r>
            <a:endParaRPr lang="pl-PL" dirty="0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4286280" cy="21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429132"/>
            <a:ext cx="4714908" cy="205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214810" y="400050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Przykład: Generator </a:t>
            </a:r>
            <a:r>
              <a:rPr lang="pl-PL" sz="2000" b="1" dirty="0" err="1" smtClean="0"/>
              <a:t>Geffe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85786" y="192880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Układ złożony z wielu LFSR</a:t>
            </a:r>
            <a:endParaRPr lang="pl-PL" sz="2000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Generator </a:t>
            </a:r>
            <a:r>
              <a:rPr lang="pl-PL" dirty="0" err="1" smtClean="0"/>
              <a:t>Geffe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2"/>
                </a:solidFill>
              </a:rPr>
              <a:t>ma słabe własności kryptograficzne </a:t>
            </a:r>
            <a:r>
              <a:rPr lang="pl-PL" dirty="0" smtClean="0"/>
              <a:t>ze względu na korelacje pomiędzy generowanymi bitami      i bitami LFSR 1 lub LFSR 2</a:t>
            </a:r>
          </a:p>
          <a:p>
            <a:pPr lvl="2"/>
            <a:endParaRPr lang="pl-PL" dirty="0" smtClean="0"/>
          </a:p>
          <a:p>
            <a:pPr lvl="2">
              <a:buNone/>
            </a:pPr>
            <a:r>
              <a:rPr lang="pl-PL" dirty="0" smtClean="0"/>
              <a:t>	</a:t>
            </a:r>
            <a:r>
              <a:rPr lang="fr-FR" sz="2200" dirty="0" smtClean="0"/>
              <a:t>Niech </a:t>
            </a:r>
            <a:r>
              <a:rPr lang="fr-FR" sz="2200" i="1" dirty="0" smtClean="0"/>
              <a:t>y</a:t>
            </a:r>
            <a:r>
              <a:rPr lang="fr-FR" sz="2200" dirty="0" smtClean="0"/>
              <a:t>(</a:t>
            </a:r>
            <a:r>
              <a:rPr lang="fr-FR" sz="2200" i="1" dirty="0" smtClean="0"/>
              <a:t>t</a:t>
            </a:r>
            <a:r>
              <a:rPr lang="fr-FR" sz="2200" dirty="0" smtClean="0"/>
              <a:t>) = </a:t>
            </a:r>
            <a:r>
              <a:rPr lang="fr-FR" sz="2200" dirty="0" smtClean="0">
                <a:sym typeface="Symbol"/>
              </a:rPr>
              <a:t></a:t>
            </a:r>
            <a:r>
              <a:rPr lang="fr-FR" sz="2200" dirty="0" smtClean="0"/>
              <a:t>(x</a:t>
            </a:r>
            <a:r>
              <a:rPr lang="fr-FR" sz="2200" baseline="-25000" dirty="0" smtClean="0"/>
              <a:t>1</a:t>
            </a:r>
            <a:r>
              <a:rPr lang="fr-FR" sz="2200" dirty="0" smtClean="0"/>
              <a:t>(</a:t>
            </a:r>
            <a:r>
              <a:rPr lang="fr-FR" sz="2200" i="1" dirty="0" smtClean="0"/>
              <a:t>t</a:t>
            </a:r>
            <a:r>
              <a:rPr lang="fr-FR" sz="2200" dirty="0" smtClean="0"/>
              <a:t>), x</a:t>
            </a:r>
            <a:r>
              <a:rPr lang="fr-FR" sz="2200" baseline="-25000" dirty="0" smtClean="0"/>
              <a:t>2</a:t>
            </a:r>
            <a:r>
              <a:rPr lang="fr-FR" sz="2200" dirty="0" smtClean="0"/>
              <a:t>(</a:t>
            </a:r>
            <a:r>
              <a:rPr lang="fr-FR" sz="2200" i="1" dirty="0" smtClean="0"/>
              <a:t>t</a:t>
            </a:r>
            <a:r>
              <a:rPr lang="fr-FR" sz="2200" dirty="0" smtClean="0"/>
              <a:t>), x</a:t>
            </a:r>
            <a:r>
              <a:rPr lang="fr-FR" sz="2200" baseline="-25000" dirty="0" smtClean="0"/>
              <a:t>3</a:t>
            </a:r>
            <a:r>
              <a:rPr lang="fr-FR" sz="2200" dirty="0" smtClean="0"/>
              <a:t>(</a:t>
            </a:r>
            <a:r>
              <a:rPr lang="fr-FR" sz="2200" i="1" dirty="0" smtClean="0"/>
              <a:t>t</a:t>
            </a:r>
            <a:r>
              <a:rPr lang="fr-FR" sz="2200" dirty="0" smtClean="0"/>
              <a:t>)), wtedy</a:t>
            </a:r>
            <a:endParaRPr lang="pl-PL" sz="2200" dirty="0" smtClean="0"/>
          </a:p>
          <a:p>
            <a:pPr lvl="2">
              <a:buNone/>
            </a:pPr>
            <a:r>
              <a:rPr lang="pl-PL" sz="2200" dirty="0" smtClean="0"/>
              <a:t>	</a:t>
            </a:r>
          </a:p>
          <a:p>
            <a:pPr lvl="2">
              <a:buNone/>
            </a:pPr>
            <a:r>
              <a:rPr lang="pl-PL" sz="2200" i="1" dirty="0" smtClean="0"/>
              <a:t>	P</a:t>
            </a:r>
            <a:r>
              <a:rPr lang="pl-PL" sz="2200" dirty="0" smtClean="0"/>
              <a:t>(</a:t>
            </a:r>
            <a:r>
              <a:rPr lang="pl-PL" sz="2200" i="1" dirty="0" smtClean="0"/>
              <a:t>y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dirty="0" smtClean="0"/>
              <a:t>) = </a:t>
            </a:r>
            <a:r>
              <a:rPr lang="pl-PL" sz="2200" i="1" dirty="0" smtClean="0"/>
              <a:t>x</a:t>
            </a:r>
            <a:r>
              <a:rPr lang="pl-PL" sz="2200" i="1" baseline="-25000" dirty="0" smtClean="0"/>
              <a:t>1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dirty="0" smtClean="0"/>
              <a:t>)) = </a:t>
            </a:r>
            <a:r>
              <a:rPr lang="pl-PL" sz="2200" i="1" dirty="0" smtClean="0"/>
              <a:t>P</a:t>
            </a:r>
            <a:r>
              <a:rPr lang="pl-PL" sz="2200" dirty="0" smtClean="0"/>
              <a:t>(</a:t>
            </a:r>
            <a:r>
              <a:rPr lang="pl-PL" sz="2200" i="1" dirty="0" smtClean="0"/>
              <a:t>x</a:t>
            </a:r>
            <a:r>
              <a:rPr lang="pl-PL" sz="2200" i="1" baseline="-25000" dirty="0" smtClean="0"/>
              <a:t>2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dirty="0" smtClean="0"/>
              <a:t>) = 1) + </a:t>
            </a:r>
            <a:r>
              <a:rPr lang="pl-PL" sz="2200" i="1" dirty="0" smtClean="0"/>
              <a:t>P</a:t>
            </a:r>
            <a:r>
              <a:rPr lang="pl-PL" sz="2200" dirty="0" smtClean="0"/>
              <a:t>(</a:t>
            </a:r>
            <a:r>
              <a:rPr lang="pl-PL" sz="2200" i="1" dirty="0" smtClean="0"/>
              <a:t>x</a:t>
            </a:r>
            <a:r>
              <a:rPr lang="pl-PL" sz="2200" i="1" baseline="-25000" dirty="0" smtClean="0"/>
              <a:t>2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dirty="0" smtClean="0"/>
              <a:t>) = 0)</a:t>
            </a:r>
            <a:r>
              <a:rPr lang="pl-PL" sz="2200" dirty="0" err="1" smtClean="0"/>
              <a:t>・</a:t>
            </a:r>
            <a:r>
              <a:rPr lang="pl-PL" sz="2200" i="1" dirty="0" err="1" smtClean="0"/>
              <a:t>P</a:t>
            </a:r>
            <a:r>
              <a:rPr lang="pl-PL" sz="2200" dirty="0" smtClean="0"/>
              <a:t>(</a:t>
            </a:r>
            <a:r>
              <a:rPr lang="pl-PL" sz="2200" i="1" dirty="0" smtClean="0"/>
              <a:t>x</a:t>
            </a:r>
            <a:r>
              <a:rPr lang="pl-PL" sz="2200" i="1" baseline="-25000" dirty="0" smtClean="0"/>
              <a:t>3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dirty="0" smtClean="0"/>
              <a:t>) = </a:t>
            </a:r>
            <a:r>
              <a:rPr lang="pl-PL" sz="2200" i="1" dirty="0" smtClean="0"/>
              <a:t>x</a:t>
            </a:r>
            <a:r>
              <a:rPr lang="pl-PL" sz="2200" i="1" baseline="-25000" dirty="0" smtClean="0"/>
              <a:t>1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dirty="0" smtClean="0"/>
              <a:t>)) =</a:t>
            </a:r>
          </a:p>
          <a:p>
            <a:pPr lvl="2">
              <a:buNone/>
            </a:pPr>
            <a:r>
              <a:rPr lang="pl-PL" sz="2200" dirty="0" smtClean="0"/>
              <a:t>	</a:t>
            </a:r>
          </a:p>
          <a:p>
            <a:pPr marL="354013" lvl="2" indent="-352425">
              <a:buNone/>
            </a:pPr>
            <a:r>
              <a:rPr lang="pl-PL" sz="2200" dirty="0" smtClean="0"/>
              <a:t>	=                   , </a:t>
            </a:r>
            <a:r>
              <a:rPr lang="pl-PL" sz="2000" dirty="0" smtClean="0"/>
              <a:t>i podobnie dla </a:t>
            </a:r>
            <a:r>
              <a:rPr lang="pl-PL" sz="2000" i="1" dirty="0" smtClean="0"/>
              <a:t>x</a:t>
            </a:r>
            <a:r>
              <a:rPr lang="pl-PL" sz="2000" i="1" baseline="-25000" dirty="0" smtClean="0"/>
              <a:t>3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).</a:t>
            </a:r>
            <a:endParaRPr lang="pl-PL" sz="2200" dirty="0" smtClean="0"/>
          </a:p>
          <a:p>
            <a:pPr lvl="2">
              <a:buNone/>
            </a:pPr>
            <a:endParaRPr lang="pl-PL" sz="2200" dirty="0" smtClean="0"/>
          </a:p>
          <a:p>
            <a:pPr lvl="2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 </a:t>
            </a:r>
            <a:r>
              <a:rPr lang="pl-PL" dirty="0" err="1" smtClean="0"/>
              <a:t>Geffe</a:t>
            </a:r>
            <a:endParaRPr lang="pl-PL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072074"/>
            <a:ext cx="1428760" cy="55245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b="1" dirty="0" smtClean="0">
                <a:solidFill>
                  <a:schemeClr val="bg2"/>
                </a:solidFill>
              </a:rPr>
              <a:t>Generator o zmiennym kroku </a:t>
            </a:r>
            <a:r>
              <a:rPr lang="pl-PL" b="1" dirty="0" smtClean="0"/>
              <a:t>(</a:t>
            </a:r>
            <a:r>
              <a:rPr lang="pl-PL" dirty="0" err="1" smtClean="0"/>
              <a:t>alternating</a:t>
            </a:r>
            <a:r>
              <a:rPr lang="pl-PL" dirty="0" smtClean="0"/>
              <a:t> step generator)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Generatory sterowane zegarem</a:t>
            </a:r>
            <a:endParaRPr lang="pl-PL" dirty="0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7441355" cy="248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Bolek wysyła do Alicji swój klucz publiczny,</a:t>
            </a:r>
          </a:p>
          <a:p>
            <a:r>
              <a:rPr lang="pl-PL" dirty="0" smtClean="0"/>
              <a:t>Alicja generuje losowy klucz K dla obecnej sesji, szyfruje go kluczem publicznym Bolka       i wysyła kryptogram klucza </a:t>
            </a:r>
            <a:r>
              <a:rPr lang="pl-PL" i="1" dirty="0" smtClean="0"/>
              <a:t>E</a:t>
            </a:r>
            <a:r>
              <a:rPr lang="pl-PL" i="1" baseline="-25000" dirty="0" smtClean="0"/>
              <a:t>B</a:t>
            </a:r>
            <a:r>
              <a:rPr lang="pl-PL" dirty="0" smtClean="0"/>
              <a:t>(</a:t>
            </a:r>
            <a:r>
              <a:rPr lang="pl-PL" i="1" dirty="0" smtClean="0"/>
              <a:t>K</a:t>
            </a:r>
            <a:r>
              <a:rPr lang="pl-PL" dirty="0" smtClean="0"/>
              <a:t>) do Bolka,</a:t>
            </a:r>
          </a:p>
          <a:p>
            <a:r>
              <a:rPr lang="pl-PL" dirty="0" smtClean="0"/>
              <a:t>Bolek deszyfruje kryptogram klucza używając swojego klucza prywatnego, </a:t>
            </a:r>
            <a:r>
              <a:rPr lang="pl-PL" i="1" dirty="0" smtClean="0"/>
              <a:t>D</a:t>
            </a:r>
            <a:r>
              <a:rPr lang="pl-PL" i="1" baseline="-25000" dirty="0" smtClean="0"/>
              <a:t>B</a:t>
            </a:r>
            <a:r>
              <a:rPr lang="pl-PL" dirty="0" smtClean="0"/>
              <a:t>(</a:t>
            </a:r>
            <a:r>
              <a:rPr lang="pl-PL" i="1" dirty="0" smtClean="0"/>
              <a:t>E</a:t>
            </a:r>
            <a:r>
              <a:rPr lang="pl-PL" i="1" baseline="-25000" dirty="0" smtClean="0"/>
              <a:t>B</a:t>
            </a:r>
            <a:r>
              <a:rPr lang="pl-PL" dirty="0" smtClean="0"/>
              <a:t>(</a:t>
            </a:r>
            <a:r>
              <a:rPr lang="pl-PL" i="1" dirty="0" smtClean="0"/>
              <a:t>K</a:t>
            </a:r>
            <a:r>
              <a:rPr lang="pl-PL" dirty="0" smtClean="0"/>
              <a:t>))=</a:t>
            </a:r>
            <a:r>
              <a:rPr lang="pl-PL" i="1" dirty="0" err="1" smtClean="0"/>
              <a:t>K</a:t>
            </a:r>
            <a:r>
              <a:rPr lang="pl-PL" dirty="0" smtClean="0"/>
              <a:t>, otrzymując klucz </a:t>
            </a:r>
            <a:r>
              <a:rPr lang="pl-PL" i="1" dirty="0" smtClean="0"/>
              <a:t>K</a:t>
            </a:r>
            <a:r>
              <a:rPr lang="pl-PL" dirty="0" smtClean="0"/>
              <a:t> dla obecnej sesji,</a:t>
            </a:r>
          </a:p>
          <a:p>
            <a:r>
              <a:rPr lang="pl-PL" dirty="0" smtClean="0"/>
              <a:t>Oboje używają klucza </a:t>
            </a:r>
            <a:r>
              <a:rPr lang="pl-PL" i="1" dirty="0" smtClean="0"/>
              <a:t>K</a:t>
            </a:r>
            <a:r>
              <a:rPr lang="pl-PL" dirty="0" smtClean="0"/>
              <a:t> i symetrycznego algorytmu do szyfrowania i deszyfrowania informacji przesyłanych w czasie tej sesji.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Kryptosystem hybrydowy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pl-PL" dirty="0" smtClean="0"/>
              <a:t>LFSR 1 jest przesuwany w każdym takcie zegara.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Jeśli na wyjściu LFSR 1 jest 1 to LFSR 2 jest przesuwany; LFSR 3 nie jest przesuwany (poprzedni bit jest powtarzany).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Jeśli na wyjściu LFSR 1 jest 0 to LFSR 3 jest przesuwany; LFSR 2 nie jest przesuwany (poprzedni bit jest powtarzany).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Wyjściowe bity LFSR 2 i LFSR 3 są dodawane modulo        2 (</a:t>
            </a:r>
            <a:r>
              <a:rPr lang="pl-PL" dirty="0" smtClean="0">
                <a:sym typeface="Symbol"/>
              </a:rPr>
              <a:t></a:t>
            </a:r>
            <a:r>
              <a:rPr lang="pl-PL" dirty="0" smtClean="0"/>
              <a:t>) dając kolejny bit generowanego ciągu.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Generator o zmiennym kroku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Shrinking</a:t>
            </a:r>
            <a:r>
              <a:rPr lang="pl-PL" dirty="0" smtClean="0"/>
              <a:t> generator</a:t>
            </a:r>
            <a:endParaRPr lang="pl-PL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72764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b="1" dirty="0" smtClean="0"/>
              <a:t>Należy do generatorów, których bezpieczeństwo oparte jest na trudnościach obliczeniowych</a:t>
            </a:r>
          </a:p>
          <a:p>
            <a:pPr lvl="3"/>
            <a:r>
              <a:rPr lang="pl-PL" dirty="0" smtClean="0"/>
              <a:t>W generatorze tym wykorzystuje się trudność w obliczaniu logarytmu dyskretnego. </a:t>
            </a:r>
          </a:p>
          <a:p>
            <a:pPr lvl="3"/>
            <a:r>
              <a:rPr lang="pl-PL" dirty="0" smtClean="0"/>
              <a:t>Wybieramy dwie liczby pierwsze </a:t>
            </a:r>
            <a:r>
              <a:rPr lang="pl-PL" i="1" dirty="0" smtClean="0"/>
              <a:t>a</a:t>
            </a:r>
            <a:r>
              <a:rPr lang="pl-PL" dirty="0" smtClean="0"/>
              <a:t> i </a:t>
            </a:r>
            <a:r>
              <a:rPr lang="pl-PL" i="1" dirty="0" smtClean="0"/>
              <a:t>p</a:t>
            </a:r>
            <a:r>
              <a:rPr lang="pl-PL" dirty="0" smtClean="0"/>
              <a:t> oraz liczbę x</a:t>
            </a:r>
            <a:r>
              <a:rPr lang="pl-PL" baseline="-25000" dirty="0" smtClean="0"/>
              <a:t>0</a:t>
            </a:r>
            <a:r>
              <a:rPr lang="pl-PL" sz="1000" dirty="0" smtClean="0"/>
              <a:t> </a:t>
            </a:r>
            <a:r>
              <a:rPr lang="pl-PL" dirty="0" smtClean="0"/>
              <a:t>(zarodek), a następnie obliczamy:</a:t>
            </a:r>
            <a:endParaRPr lang="pl-PL" i="1" dirty="0" smtClean="0"/>
          </a:p>
          <a:p>
            <a:pPr lvl="5">
              <a:buNone/>
            </a:pPr>
            <a:r>
              <a:rPr lang="pl-PL" sz="2200" i="1" dirty="0" smtClean="0"/>
              <a:t>x</a:t>
            </a:r>
            <a:r>
              <a:rPr lang="pl-PL" sz="2200" i="1" baseline="-25000" dirty="0" smtClean="0"/>
              <a:t>i</a:t>
            </a:r>
            <a:r>
              <a:rPr lang="pl-PL" sz="2200" dirty="0" smtClean="0"/>
              <a:t>+1 = </a:t>
            </a:r>
            <a:r>
              <a:rPr lang="pl-PL" sz="2200" i="1" dirty="0" err="1" smtClean="0"/>
              <a:t>a</a:t>
            </a:r>
            <a:r>
              <a:rPr lang="pl-PL" sz="2200" i="1" baseline="30000" dirty="0" err="1" smtClean="0"/>
              <a:t>x</a:t>
            </a:r>
            <a:r>
              <a:rPr lang="pl-PL" sz="2200" i="1" baseline="10000" dirty="0" err="1" smtClean="0"/>
              <a:t>i</a:t>
            </a:r>
            <a:r>
              <a:rPr lang="pl-PL" sz="2200" dirty="0" smtClean="0"/>
              <a:t>   </a:t>
            </a:r>
            <a:r>
              <a:rPr lang="pl-PL" sz="2200" dirty="0" err="1" smtClean="0"/>
              <a:t>mod</a:t>
            </a:r>
            <a:r>
              <a:rPr lang="pl-PL" sz="2200" dirty="0" smtClean="0"/>
              <a:t>  </a:t>
            </a:r>
            <a:r>
              <a:rPr lang="pl-PL" sz="2200" i="1" dirty="0" smtClean="0"/>
              <a:t>p</a:t>
            </a:r>
            <a:r>
              <a:rPr lang="pl-PL" sz="2200" dirty="0" smtClean="0"/>
              <a:t>  dla  </a:t>
            </a:r>
            <a:r>
              <a:rPr lang="pl-PL" sz="2200" i="1" dirty="0" smtClean="0"/>
              <a:t>i</a:t>
            </a:r>
            <a:r>
              <a:rPr lang="pl-PL" sz="2200" dirty="0" smtClean="0"/>
              <a:t> = 1, 2, 3, . . .</a:t>
            </a:r>
          </a:p>
          <a:p>
            <a:pPr lvl="5">
              <a:buNone/>
            </a:pPr>
            <a:endParaRPr lang="pl-PL" dirty="0" smtClean="0"/>
          </a:p>
          <a:p>
            <a:pPr lvl="3">
              <a:lnSpc>
                <a:spcPct val="150000"/>
              </a:lnSpc>
            </a:pPr>
            <a:r>
              <a:rPr lang="pl-PL" dirty="0" smtClean="0"/>
              <a:t>Pseudolosowy ciąg bitów tworzymy w następujący sposób:</a:t>
            </a:r>
          </a:p>
          <a:p>
            <a:pPr marL="3503613" lvl="3">
              <a:lnSpc>
                <a:spcPct val="150000"/>
              </a:lnSpc>
              <a:buNone/>
            </a:pPr>
            <a:r>
              <a:rPr lang="pl-PL" dirty="0" smtClean="0"/>
              <a:t>1    jeżeli </a:t>
            </a:r>
            <a:r>
              <a:rPr lang="pl-PL" i="1" dirty="0" smtClean="0"/>
              <a:t>x</a:t>
            </a:r>
            <a:r>
              <a:rPr lang="pl-PL" i="1" baseline="-25000" dirty="0" smtClean="0"/>
              <a:t>i</a:t>
            </a:r>
            <a:r>
              <a:rPr lang="pl-PL" dirty="0" smtClean="0"/>
              <a:t> &lt; (</a:t>
            </a:r>
            <a:r>
              <a:rPr lang="pl-PL" i="1" dirty="0" smtClean="0"/>
              <a:t>p</a:t>
            </a:r>
            <a:r>
              <a:rPr lang="pl-PL" dirty="0" smtClean="0"/>
              <a:t> − 1)/2</a:t>
            </a:r>
          </a:p>
          <a:p>
            <a:pPr marL="2503488" lvl="3">
              <a:buNone/>
            </a:pPr>
            <a:r>
              <a:rPr lang="pl-PL" dirty="0" smtClean="0"/>
              <a:t>k</a:t>
            </a:r>
            <a:r>
              <a:rPr lang="pl-PL" baseline="-25000" dirty="0" smtClean="0"/>
              <a:t>i </a:t>
            </a:r>
            <a:r>
              <a:rPr lang="pl-PL" dirty="0" smtClean="0"/>
              <a:t>=</a:t>
            </a:r>
          </a:p>
          <a:p>
            <a:pPr marL="3059113" lvl="1" indent="-6350">
              <a:buNone/>
            </a:pPr>
            <a:r>
              <a:rPr lang="pl-PL" sz="2000" dirty="0" smtClean="0"/>
              <a:t>0     w przeciwnym przypadku</a:t>
            </a:r>
          </a:p>
          <a:p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 </a:t>
            </a:r>
            <a:r>
              <a:rPr lang="pl-PL" dirty="0" err="1" smtClean="0"/>
              <a:t>Blum-Micali</a:t>
            </a: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>
            <a:off x="3214678" y="5357826"/>
            <a:ext cx="428628" cy="1000132"/>
          </a:xfrm>
          <a:prstGeom prst="lef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pl-PL" b="1" dirty="0" smtClean="0"/>
              <a:t>Generator oparty na trudności z faktoryzacją liczb</a:t>
            </a:r>
            <a:r>
              <a:rPr lang="pl-PL" dirty="0" smtClean="0"/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Wybieramy dwie liczby pierwsze </a:t>
            </a:r>
            <a:r>
              <a:rPr lang="pl-PL" i="1" dirty="0" smtClean="0"/>
              <a:t>p</a:t>
            </a:r>
            <a:r>
              <a:rPr lang="pl-PL" dirty="0" smtClean="0"/>
              <a:t> i </a:t>
            </a:r>
            <a:r>
              <a:rPr lang="pl-PL" i="1" dirty="0" smtClean="0"/>
              <a:t>q</a:t>
            </a:r>
            <a:r>
              <a:rPr lang="pl-PL" dirty="0" smtClean="0"/>
              <a:t> (</a:t>
            </a:r>
            <a:r>
              <a:rPr lang="pl-PL" i="1" dirty="0" smtClean="0"/>
              <a:t>N</a:t>
            </a:r>
            <a:r>
              <a:rPr lang="pl-PL" dirty="0" smtClean="0"/>
              <a:t> = </a:t>
            </a:r>
            <a:r>
              <a:rPr lang="pl-PL" i="1" dirty="0" err="1" smtClean="0"/>
              <a:t>pq</a:t>
            </a:r>
            <a:r>
              <a:rPr lang="pl-PL" dirty="0" smtClean="0"/>
              <a:t>) oraz liczbę </a:t>
            </a:r>
            <a:r>
              <a:rPr lang="pl-PL" i="1" dirty="0" smtClean="0"/>
              <a:t>e</a:t>
            </a:r>
            <a:r>
              <a:rPr lang="pl-PL" dirty="0" smtClean="0"/>
              <a:t> względnie pierwszą z (</a:t>
            </a:r>
            <a:r>
              <a:rPr lang="pl-PL" i="1" dirty="0" smtClean="0"/>
              <a:t>p</a:t>
            </a:r>
            <a:r>
              <a:rPr lang="pl-PL" dirty="0" smtClean="0"/>
              <a:t> − 1)(</a:t>
            </a:r>
            <a:r>
              <a:rPr lang="pl-PL" i="1" dirty="0" smtClean="0"/>
              <a:t>q</a:t>
            </a:r>
            <a:r>
              <a:rPr lang="pl-PL" dirty="0" smtClean="0"/>
              <a:t> − 1).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Wybieramy losową liczbę (zarodek) x</a:t>
            </a:r>
            <a:r>
              <a:rPr lang="pl-PL" baseline="-25000" dirty="0" smtClean="0"/>
              <a:t>0</a:t>
            </a:r>
            <a:r>
              <a:rPr lang="pl-PL" dirty="0" smtClean="0"/>
              <a:t> mniejsza od N,                a następnie obliczamy:</a:t>
            </a:r>
          </a:p>
          <a:p>
            <a:pPr lvl="2">
              <a:buFont typeface="Wingdings" pitchFamily="2" charset="2"/>
              <a:buChar char="ü"/>
            </a:pPr>
            <a:endParaRPr lang="pl-PL" dirty="0" smtClean="0"/>
          </a:p>
          <a:p>
            <a:pPr lvl="2">
              <a:buNone/>
            </a:pPr>
            <a:r>
              <a:rPr lang="pl-PL" dirty="0" smtClean="0"/>
              <a:t>	</a:t>
            </a:r>
          </a:p>
          <a:p>
            <a:pPr lvl="2">
              <a:buNone/>
            </a:pPr>
            <a:r>
              <a:rPr lang="pl-PL" dirty="0" smtClean="0"/>
              <a:t>	generowanym bitem jest najmłodszy bit x</a:t>
            </a:r>
            <a:r>
              <a:rPr lang="pl-PL" baseline="-25000" dirty="0" smtClean="0"/>
              <a:t>i</a:t>
            </a:r>
            <a:endParaRPr lang="pl-PL" baseline="-25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 RSA</a:t>
            </a:r>
            <a:endParaRPr lang="pl-PL" dirty="0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143380"/>
            <a:ext cx="2584757" cy="428628"/>
          </a:xfrm>
          <a:prstGeom prst="rect">
            <a:avLst/>
          </a:prstGeom>
          <a:noFill/>
        </p:spPr>
      </p:pic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Znajdujemy dwie duże liczby pierwsze </a:t>
            </a:r>
            <a:r>
              <a:rPr lang="pl-PL" i="1" dirty="0" smtClean="0"/>
              <a:t>p</a:t>
            </a:r>
            <a:r>
              <a:rPr lang="pl-PL" dirty="0" smtClean="0"/>
              <a:t> i </a:t>
            </a:r>
            <a:r>
              <a:rPr lang="pl-PL" i="1" dirty="0" smtClean="0"/>
              <a:t>q</a:t>
            </a:r>
            <a:r>
              <a:rPr lang="pl-PL" dirty="0" smtClean="0"/>
              <a:t>, takie, że        </a:t>
            </a:r>
            <a:r>
              <a:rPr lang="pl-PL" i="1" dirty="0" smtClean="0"/>
              <a:t>p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3 (</a:t>
            </a:r>
            <a:r>
              <a:rPr lang="pl-PL" dirty="0" err="1" smtClean="0"/>
              <a:t>mod</a:t>
            </a:r>
            <a:r>
              <a:rPr lang="pl-PL" dirty="0" smtClean="0"/>
              <a:t> 4) oraz </a:t>
            </a:r>
            <a:r>
              <a:rPr lang="pl-PL" i="1" dirty="0" smtClean="0"/>
              <a:t>q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3 (</a:t>
            </a:r>
            <a:r>
              <a:rPr lang="pl-PL" dirty="0" err="1" smtClean="0"/>
              <a:t>mod</a:t>
            </a:r>
            <a:r>
              <a:rPr lang="pl-PL" dirty="0" smtClean="0"/>
              <a:t> 4); </a:t>
            </a:r>
            <a:r>
              <a:rPr lang="pl-PL" i="1" dirty="0" smtClean="0"/>
              <a:t>N</a:t>
            </a:r>
            <a:r>
              <a:rPr lang="pl-PL" dirty="0" smtClean="0"/>
              <a:t> = </a:t>
            </a:r>
            <a:r>
              <a:rPr lang="pl-PL" i="1" dirty="0" err="1" smtClean="0"/>
              <a:t>pq</a:t>
            </a:r>
            <a:r>
              <a:rPr lang="pl-PL" dirty="0" smtClean="0"/>
              <a:t>. </a:t>
            </a:r>
          </a:p>
          <a:p>
            <a:pPr lvl="2"/>
            <a:r>
              <a:rPr lang="pl-PL" dirty="0" smtClean="0"/>
              <a:t>Wybieramy losową liczbę x względnie pierwszą z </a:t>
            </a:r>
            <a:r>
              <a:rPr lang="pl-PL" i="1" dirty="0" smtClean="0"/>
              <a:t>N</a:t>
            </a:r>
            <a:r>
              <a:rPr lang="pl-PL" dirty="0" smtClean="0"/>
              <a:t>,        a następnie obliczamy: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r>
              <a:rPr lang="pl-PL" dirty="0" smtClean="0"/>
              <a:t>x</a:t>
            </a:r>
            <a:r>
              <a:rPr lang="pl-PL" baseline="-25000" dirty="0" smtClean="0"/>
              <a:t>0</a:t>
            </a:r>
            <a:r>
              <a:rPr lang="pl-PL" dirty="0" smtClean="0"/>
              <a:t> stanowi zarodek dla generatora. Teraz liczymy: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r>
              <a:rPr lang="pl-PL" dirty="0" smtClean="0"/>
              <a:t>Generowanym bitem k</a:t>
            </a:r>
            <a:r>
              <a:rPr lang="pl-PL" baseline="-25000" dirty="0" smtClean="0"/>
              <a:t>i</a:t>
            </a:r>
            <a:r>
              <a:rPr lang="pl-PL" dirty="0" smtClean="0"/>
              <a:t> jest najmłodszy bit x</a:t>
            </a:r>
            <a:r>
              <a:rPr lang="pl-PL" baseline="-25000" dirty="0" smtClean="0"/>
              <a:t>i+1</a:t>
            </a:r>
            <a:endParaRPr lang="pl-PL" dirty="0" smtClean="0"/>
          </a:p>
          <a:p>
            <a:pPr lvl="2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 </a:t>
            </a:r>
            <a:r>
              <a:rPr lang="pl-PL" dirty="0" err="1" smtClean="0"/>
              <a:t>Blum-Blum-Shub</a:t>
            </a:r>
            <a:r>
              <a:rPr lang="pl-PL" dirty="0" smtClean="0"/>
              <a:t> — BBS</a:t>
            </a:r>
            <a:endParaRPr lang="pl-PL" dirty="0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000636"/>
            <a:ext cx="2571768" cy="439398"/>
          </a:xfrm>
          <a:prstGeom prst="rect">
            <a:avLst/>
          </a:prstGeom>
          <a:noFill/>
        </p:spPr>
      </p:pic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643314"/>
            <a:ext cx="2286017" cy="431078"/>
          </a:xfrm>
          <a:prstGeom prst="rect">
            <a:avLst/>
          </a:prstGeom>
          <a:noFill/>
        </p:spPr>
      </p:pic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Generator RC 4 został opracowany przez Rona </a:t>
            </a:r>
            <a:r>
              <a:rPr lang="pl-PL" dirty="0" err="1" smtClean="0"/>
              <a:t>Rivesta</a:t>
            </a:r>
            <a:r>
              <a:rPr lang="pl-PL" dirty="0" smtClean="0"/>
              <a:t>       w 1987 r. Przez kilka lat był to algorytm tajny. </a:t>
            </a:r>
          </a:p>
          <a:p>
            <a:pPr lvl="2"/>
            <a:r>
              <a:rPr lang="pl-PL" dirty="0" smtClean="0"/>
              <a:t>W 1994 r. w Internecie został opublikowany program realizujący ten algorytm. Od tego czasu algorytm nie stanowi tajemnicy. </a:t>
            </a:r>
          </a:p>
          <a:p>
            <a:pPr lvl="2"/>
            <a:r>
              <a:rPr lang="pl-PL" dirty="0" smtClean="0"/>
              <a:t>Algorytm ten pracuje w trybie </a:t>
            </a:r>
            <a:r>
              <a:rPr lang="pl-PL" b="1" dirty="0" smtClean="0"/>
              <a:t>OFB (</a:t>
            </a:r>
            <a:r>
              <a:rPr lang="pl-PL" b="1" dirty="0" err="1" smtClean="0"/>
              <a:t>Output</a:t>
            </a:r>
            <a:r>
              <a:rPr lang="pl-PL" b="1" dirty="0" smtClean="0"/>
              <a:t> </a:t>
            </a:r>
            <a:r>
              <a:rPr lang="pl-PL" b="1" dirty="0" err="1" smtClean="0"/>
              <a:t>Feedback</a:t>
            </a:r>
            <a:r>
              <a:rPr lang="pl-PL" b="1" dirty="0" smtClean="0"/>
              <a:t>). </a:t>
            </a:r>
          </a:p>
          <a:p>
            <a:pPr lvl="2"/>
            <a:r>
              <a:rPr lang="pl-PL" dirty="0" smtClean="0"/>
              <a:t>Ciąg generowany przez RC 4 jest losowym ciągiem bajtów.</a:t>
            </a:r>
          </a:p>
          <a:p>
            <a:pPr lvl="2"/>
            <a:r>
              <a:rPr lang="pl-PL" dirty="0" smtClean="0"/>
              <a:t>Algorytm RC 4 jest używany w wielu programach komercyjnych.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 RC 4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Algorytm używa dwóch wskaźników </a:t>
            </a:r>
            <a:r>
              <a:rPr lang="pl-PL" i="1" dirty="0" smtClean="0"/>
              <a:t>i, j </a:t>
            </a:r>
            <a:r>
              <a:rPr lang="pl-PL" dirty="0" smtClean="0"/>
              <a:t>przyjmujących wartości 0, 1, 2, . . . , 255 oraz </a:t>
            </a:r>
            <a:r>
              <a:rPr lang="pl-PL" i="1" dirty="0" smtClean="0"/>
              <a:t>S</a:t>
            </a:r>
            <a:r>
              <a:rPr lang="pl-PL" dirty="0" smtClean="0"/>
              <a:t>-boksu z wartościami S</a:t>
            </a:r>
            <a:r>
              <a:rPr lang="pl-PL" baseline="-25000" dirty="0" smtClean="0"/>
              <a:t>0</a:t>
            </a:r>
            <a:r>
              <a:rPr lang="pl-PL" dirty="0" smtClean="0"/>
              <a:t>, S</a:t>
            </a:r>
            <a:r>
              <a:rPr lang="pl-PL" baseline="-25000" dirty="0" smtClean="0"/>
              <a:t>1</a:t>
            </a:r>
            <a:r>
              <a:rPr lang="pl-PL" dirty="0" smtClean="0"/>
              <a:t>, . . . , S</a:t>
            </a:r>
            <a:r>
              <a:rPr lang="pl-PL" baseline="-25000" dirty="0" smtClean="0"/>
              <a:t>255</a:t>
            </a:r>
            <a:r>
              <a:rPr lang="pl-PL" dirty="0" smtClean="0"/>
              <a:t>, które tworzą permutacje liczb 0, 1, . . . , 255.</a:t>
            </a:r>
          </a:p>
          <a:p>
            <a:pPr lvl="3"/>
            <a:endParaRPr lang="pl-PL" b="1" dirty="0" smtClean="0">
              <a:solidFill>
                <a:schemeClr val="bg2"/>
              </a:solidFill>
            </a:endParaRPr>
          </a:p>
          <a:p>
            <a:pPr lvl="3"/>
            <a:r>
              <a:rPr lang="pl-PL" b="1" dirty="0" smtClean="0">
                <a:solidFill>
                  <a:schemeClr val="bg2"/>
                </a:solidFill>
              </a:rPr>
              <a:t>Inicjalizacja</a:t>
            </a:r>
            <a:r>
              <a:rPr lang="pl-PL" dirty="0" smtClean="0"/>
              <a:t>: </a:t>
            </a:r>
          </a:p>
          <a:p>
            <a:pPr lvl="3">
              <a:buNone/>
            </a:pPr>
            <a:r>
              <a:rPr lang="pl-PL" dirty="0" smtClean="0"/>
              <a:t>	Na początku </a:t>
            </a:r>
            <a:r>
              <a:rPr lang="pl-PL" i="1" dirty="0" smtClean="0"/>
              <a:t>i</a:t>
            </a:r>
            <a:r>
              <a:rPr lang="pl-PL" dirty="0" smtClean="0"/>
              <a:t> = </a:t>
            </a:r>
            <a:r>
              <a:rPr lang="pl-PL" i="1" dirty="0" smtClean="0"/>
              <a:t>j</a:t>
            </a:r>
            <a:r>
              <a:rPr lang="pl-PL" dirty="0" smtClean="0"/>
              <a:t> = 0,  </a:t>
            </a:r>
            <a:r>
              <a:rPr lang="pl-PL" i="1" dirty="0" err="1" smtClean="0"/>
              <a:t>S</a:t>
            </a:r>
            <a:r>
              <a:rPr lang="pl-PL" i="1" baseline="-25000" dirty="0" err="1" smtClean="0"/>
              <a:t>l</a:t>
            </a:r>
            <a:r>
              <a:rPr lang="pl-PL" dirty="0" smtClean="0"/>
              <a:t> = </a:t>
            </a:r>
            <a:r>
              <a:rPr lang="pl-PL" i="1" dirty="0" smtClean="0"/>
              <a:t>l </a:t>
            </a:r>
            <a:r>
              <a:rPr lang="pl-PL" dirty="0" smtClean="0"/>
              <a:t>dla </a:t>
            </a:r>
            <a:r>
              <a:rPr lang="pl-PL" i="1" dirty="0" smtClean="0"/>
              <a:t>l</a:t>
            </a:r>
            <a:r>
              <a:rPr lang="pl-PL" dirty="0" smtClean="0"/>
              <a:t> = 0, 1, . . . , 255, kolejna         256-bajtowa tablica wypełniana jest bajtami klucza, przy czym klucz jest używany wielokrotnie, aż do wypełnienia całej tablicy K</a:t>
            </a:r>
            <a:r>
              <a:rPr lang="pl-PL" baseline="-25000" dirty="0" smtClean="0"/>
              <a:t>0</a:t>
            </a:r>
            <a:r>
              <a:rPr lang="pl-PL" dirty="0" smtClean="0"/>
              <a:t>,K</a:t>
            </a:r>
            <a:r>
              <a:rPr lang="pl-PL" baseline="-25000" dirty="0" smtClean="0"/>
              <a:t>1</a:t>
            </a:r>
            <a:r>
              <a:rPr lang="pl-PL" dirty="0" smtClean="0"/>
              <a:t>, . . . ,K</a:t>
            </a:r>
            <a:r>
              <a:rPr lang="pl-PL" baseline="-25000" dirty="0" smtClean="0"/>
              <a:t>255</a:t>
            </a:r>
            <a:r>
              <a:rPr lang="pl-PL" dirty="0" smtClean="0"/>
              <a:t>. Następnie wykonujemy:</a:t>
            </a:r>
          </a:p>
          <a:p>
            <a:pPr lvl="4">
              <a:buNone/>
            </a:pPr>
            <a:r>
              <a:rPr lang="pl-PL" dirty="0" smtClean="0"/>
              <a:t>for </a:t>
            </a:r>
            <a:r>
              <a:rPr lang="pl-PL" i="1" dirty="0" smtClean="0"/>
              <a:t>i</a:t>
            </a:r>
            <a:r>
              <a:rPr lang="pl-PL" dirty="0" smtClean="0"/>
              <a:t> = 0 to 255:</a:t>
            </a:r>
          </a:p>
          <a:p>
            <a:pPr lvl="4">
              <a:buNone/>
            </a:pPr>
            <a:r>
              <a:rPr lang="pl-PL" i="1" dirty="0" smtClean="0"/>
              <a:t>j</a:t>
            </a:r>
            <a:r>
              <a:rPr lang="pl-PL" dirty="0" smtClean="0"/>
              <a:t> = (</a:t>
            </a:r>
            <a:r>
              <a:rPr lang="pl-PL" i="1" dirty="0" err="1" smtClean="0"/>
              <a:t>j</a:t>
            </a:r>
            <a:r>
              <a:rPr lang="pl-PL" i="1" dirty="0" smtClean="0"/>
              <a:t> + S</a:t>
            </a:r>
            <a:r>
              <a:rPr lang="pl-PL" i="1" baseline="-25000" dirty="0" smtClean="0"/>
              <a:t>i </a:t>
            </a:r>
            <a:r>
              <a:rPr lang="pl-PL" i="1" dirty="0" smtClean="0"/>
              <a:t>+ K</a:t>
            </a:r>
            <a:r>
              <a:rPr lang="pl-PL" i="1" baseline="-25000" dirty="0" smtClean="0"/>
              <a:t>i</a:t>
            </a:r>
            <a:r>
              <a:rPr lang="pl-PL" dirty="0" smtClean="0"/>
              <a:t>) (</a:t>
            </a:r>
            <a:r>
              <a:rPr lang="pl-PL" dirty="0" err="1" smtClean="0"/>
              <a:t>mod</a:t>
            </a:r>
            <a:r>
              <a:rPr lang="pl-PL" dirty="0" smtClean="0"/>
              <a:t> 256)</a:t>
            </a:r>
          </a:p>
          <a:p>
            <a:pPr lvl="4">
              <a:buNone/>
            </a:pPr>
            <a:r>
              <a:rPr lang="pl-PL" dirty="0" smtClean="0"/>
              <a:t>zamień </a:t>
            </a:r>
            <a:r>
              <a:rPr lang="pl-PL" i="1" dirty="0" smtClean="0"/>
              <a:t>S</a:t>
            </a:r>
            <a:r>
              <a:rPr lang="pl-PL" i="1" baseline="-25000" dirty="0" smtClean="0"/>
              <a:t>i</a:t>
            </a:r>
            <a:r>
              <a:rPr lang="pl-PL" dirty="0" smtClean="0"/>
              <a:t> z </a:t>
            </a:r>
            <a:r>
              <a:rPr lang="pl-PL" i="1" dirty="0" err="1" smtClean="0"/>
              <a:t>S</a:t>
            </a:r>
            <a:r>
              <a:rPr lang="pl-PL" i="1" baseline="-25000" dirty="0" err="1" smtClean="0"/>
              <a:t>j</a:t>
            </a:r>
            <a:endParaRPr lang="pl-PL" i="1" baseline="-250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 RC 4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b="1" dirty="0" smtClean="0">
                <a:solidFill>
                  <a:schemeClr val="bg2"/>
                </a:solidFill>
              </a:rPr>
              <a:t>Generowanie kolejnego </a:t>
            </a:r>
            <a:r>
              <a:rPr lang="pl-PL" b="1" dirty="0" err="1" smtClean="0">
                <a:solidFill>
                  <a:schemeClr val="bg2"/>
                </a:solidFill>
              </a:rPr>
              <a:t>bajtu</a:t>
            </a:r>
            <a:r>
              <a:rPr lang="pl-PL" dirty="0" smtClean="0">
                <a:solidFill>
                  <a:schemeClr val="bg2"/>
                </a:solidFill>
              </a:rPr>
              <a:t>:</a:t>
            </a:r>
          </a:p>
          <a:p>
            <a:pPr lvl="4">
              <a:buNone/>
            </a:pPr>
            <a:r>
              <a:rPr lang="da-DK" i="1" dirty="0" smtClean="0"/>
              <a:t>i</a:t>
            </a:r>
            <a:r>
              <a:rPr lang="da-DK" dirty="0" smtClean="0"/>
              <a:t> = </a:t>
            </a:r>
            <a:r>
              <a:rPr lang="da-DK" i="1" dirty="0" smtClean="0"/>
              <a:t>i</a:t>
            </a:r>
            <a:r>
              <a:rPr lang="da-DK" dirty="0" smtClean="0"/>
              <a:t> + 1 (mod 256)</a:t>
            </a:r>
          </a:p>
          <a:p>
            <a:pPr lvl="4">
              <a:buNone/>
            </a:pPr>
            <a:r>
              <a:rPr lang="it-IT" i="1" dirty="0" smtClean="0"/>
              <a:t>j </a:t>
            </a:r>
            <a:r>
              <a:rPr lang="it-IT" dirty="0" smtClean="0"/>
              <a:t>= </a:t>
            </a:r>
            <a:r>
              <a:rPr lang="it-IT" i="1" dirty="0" smtClean="0"/>
              <a:t>j + S</a:t>
            </a:r>
            <a:r>
              <a:rPr lang="it-IT" i="1" baseline="-25000" dirty="0" smtClean="0"/>
              <a:t>i</a:t>
            </a:r>
            <a:r>
              <a:rPr lang="it-IT" i="1" dirty="0" smtClean="0"/>
              <a:t> </a:t>
            </a:r>
            <a:r>
              <a:rPr lang="it-IT" dirty="0" smtClean="0"/>
              <a:t>(mod 256)</a:t>
            </a:r>
          </a:p>
          <a:p>
            <a:pPr lvl="4">
              <a:buNone/>
            </a:pPr>
            <a:r>
              <a:rPr lang="pl-PL" dirty="0" smtClean="0"/>
              <a:t>zamień S</a:t>
            </a:r>
            <a:r>
              <a:rPr lang="pl-PL" baseline="-25000" dirty="0" smtClean="0"/>
              <a:t>i</a:t>
            </a:r>
            <a:r>
              <a:rPr lang="pl-PL" dirty="0" smtClean="0"/>
              <a:t> z </a:t>
            </a:r>
            <a:r>
              <a:rPr lang="pl-PL" dirty="0" err="1" smtClean="0"/>
              <a:t>S</a:t>
            </a:r>
            <a:r>
              <a:rPr lang="pl-PL" baseline="-25000" dirty="0" err="1" smtClean="0"/>
              <a:t>j</a:t>
            </a:r>
            <a:endParaRPr lang="pl-PL" i="1" dirty="0" smtClean="0"/>
          </a:p>
          <a:p>
            <a:pPr lvl="4">
              <a:buNone/>
            </a:pPr>
            <a:r>
              <a:rPr lang="it-IT" i="1" dirty="0" smtClean="0"/>
              <a:t>l = S</a:t>
            </a:r>
            <a:r>
              <a:rPr lang="it-IT" i="1" baseline="-25000" dirty="0" smtClean="0"/>
              <a:t>i </a:t>
            </a:r>
            <a:r>
              <a:rPr lang="it-IT" i="1" dirty="0" smtClean="0"/>
              <a:t>+ S</a:t>
            </a:r>
            <a:r>
              <a:rPr lang="it-IT" i="1" baseline="-25000" dirty="0" smtClean="0"/>
              <a:t>j</a:t>
            </a:r>
            <a:r>
              <a:rPr lang="it-IT" i="1" dirty="0" smtClean="0"/>
              <a:t> </a:t>
            </a:r>
            <a:r>
              <a:rPr lang="it-IT" dirty="0" smtClean="0"/>
              <a:t>(mod 256)</a:t>
            </a:r>
          </a:p>
          <a:p>
            <a:pPr lvl="4">
              <a:buNone/>
            </a:pPr>
            <a:r>
              <a:rPr lang="pl-PL" i="1" dirty="0" smtClean="0"/>
              <a:t>K = </a:t>
            </a:r>
            <a:r>
              <a:rPr lang="pl-PL" i="1" dirty="0" err="1" smtClean="0"/>
              <a:t>S</a:t>
            </a:r>
            <a:r>
              <a:rPr lang="pl-PL" i="1" baseline="-25000" dirty="0" err="1" smtClean="0"/>
              <a:t>l</a:t>
            </a:r>
            <a:endParaRPr lang="pl-PL" i="1" baseline="-25000" dirty="0" smtClean="0"/>
          </a:p>
          <a:p>
            <a:pPr lvl="4">
              <a:buNone/>
            </a:pPr>
            <a:endParaRPr lang="pl-PL" dirty="0" smtClean="0"/>
          </a:p>
          <a:p>
            <a:pPr lvl="3"/>
            <a:r>
              <a:rPr lang="pl-PL" dirty="0" smtClean="0"/>
              <a:t>Otrzymany bajt</a:t>
            </a:r>
            <a:r>
              <a:rPr lang="pl-PL" i="1" dirty="0" smtClean="0"/>
              <a:t> K </a:t>
            </a:r>
            <a:r>
              <a:rPr lang="pl-PL" dirty="0" smtClean="0"/>
              <a:t>jest dodawany modulo 2 (XOR) z kolejnym bajtem wiadomości dając kolejny bajt kryptogramu (przy deszyfrowaniu role tekstu jawnego i kryptogramu się zamieniają).</a:t>
            </a:r>
            <a:endParaRPr lang="pl-PL" i="1" dirty="0" smtClean="0">
              <a:solidFill>
                <a:schemeClr val="bg2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Generator RC 4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857628"/>
            <a:ext cx="45460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571604" y="2285992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bg2"/>
                </a:solidFill>
              </a:rPr>
              <a:t>Podpis cyfrowy</a:t>
            </a:r>
            <a:endParaRPr lang="pl-PL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System kryptograficzny </a:t>
            </a:r>
            <a:r>
              <a:rPr lang="pl-PL" b="1" dirty="0" smtClean="0"/>
              <a:t>z kluczem publicznym </a:t>
            </a:r>
            <a:r>
              <a:rPr lang="pl-PL" dirty="0" smtClean="0"/>
              <a:t>może być wykorzystany do podpisywania dokumentów cyfrowych.</a:t>
            </a:r>
          </a:p>
          <a:p>
            <a:pPr marL="817562" lvl="3" indent="-457200">
              <a:buFont typeface="+mj-lt"/>
              <a:buAutoNum type="arabicPeriod"/>
            </a:pPr>
            <a:endParaRPr lang="pl-PL" dirty="0" smtClean="0"/>
          </a:p>
          <a:p>
            <a:pPr marL="817562" lvl="3" indent="-457200">
              <a:buFont typeface="+mj-lt"/>
              <a:buAutoNum type="arabicPeriod"/>
            </a:pPr>
            <a:r>
              <a:rPr lang="pl-PL" sz="2400" dirty="0" smtClean="0"/>
              <a:t>Alicja szyfruje dokument używając swojego klucza prywatnego, podpisując w ten sposób dokument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sz="2400" dirty="0" smtClean="0"/>
              <a:t>Alicja przesyła tak podpisany dokument do Bolka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sz="2400" dirty="0" smtClean="0"/>
              <a:t>Bolek deszyfruje dokument używając klucza publicznego Alicji, weryfikując w ten sposób podpis Alicji</a:t>
            </a:r>
          </a:p>
          <a:p>
            <a:pPr lvl="3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Podpis cyfrowy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algorytmy </a:t>
            </a:r>
            <a:r>
              <a:rPr lang="pl-PL" b="1" dirty="0" smtClean="0">
                <a:solidFill>
                  <a:schemeClr val="bg2"/>
                </a:solidFill>
              </a:rPr>
              <a:t>symetryczne</a:t>
            </a:r>
            <a:r>
              <a:rPr lang="pl-PL" dirty="0" smtClean="0"/>
              <a:t> są </a:t>
            </a:r>
            <a:r>
              <a:rPr lang="pl-PL" b="1" dirty="0" smtClean="0">
                <a:solidFill>
                  <a:schemeClr val="bg2"/>
                </a:solidFill>
              </a:rPr>
              <a:t>szybsze</a:t>
            </a:r>
            <a:r>
              <a:rPr lang="pl-PL" dirty="0" smtClean="0"/>
              <a:t> niż algorytmy asymetryczne, co ma znaczenie przy przesyłaniu dużej ilości danych</a:t>
            </a:r>
          </a:p>
          <a:p>
            <a:endParaRPr lang="pl-PL" dirty="0" smtClean="0"/>
          </a:p>
          <a:p>
            <a:pPr lvl="1"/>
            <a:r>
              <a:rPr lang="pl-PL" dirty="0" smtClean="0"/>
              <a:t>jeśli Ewa zdobędzie klucz </a:t>
            </a:r>
            <a:r>
              <a:rPr lang="pl-PL" i="1" dirty="0" smtClean="0"/>
              <a:t>K</a:t>
            </a:r>
            <a:r>
              <a:rPr lang="pl-PL" dirty="0" smtClean="0"/>
              <a:t>, to może go użyć do</a:t>
            </a:r>
          </a:p>
          <a:p>
            <a:r>
              <a:rPr lang="pl-PL" dirty="0" smtClean="0"/>
              <a:t>deszyfrowania </a:t>
            </a:r>
            <a:r>
              <a:rPr lang="pl-PL" b="1" dirty="0" smtClean="0">
                <a:solidFill>
                  <a:schemeClr val="bg2"/>
                </a:solidFill>
              </a:rPr>
              <a:t>jedynie aktualnej sesji</a:t>
            </a:r>
            <a:r>
              <a:rPr lang="pl-PL" dirty="0" smtClean="0"/>
              <a:t>, potem juz jest bezużyteczny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Uwagi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pl-PL" b="1" dirty="0" smtClean="0"/>
              <a:t>Uwagi:</a:t>
            </a:r>
          </a:p>
          <a:p>
            <a:pPr lvl="3"/>
            <a:r>
              <a:rPr lang="pl-PL" dirty="0" smtClean="0">
                <a:solidFill>
                  <a:srgbClr val="7030A0"/>
                </a:solidFill>
              </a:rPr>
              <a:t>podpis jest prawdziwy; Bolek weryfikuje go deszyfrując kryptogram kluczem publicznym Alicji</a:t>
            </a:r>
          </a:p>
          <a:p>
            <a:pPr lvl="3"/>
            <a:r>
              <a:rPr lang="pl-PL" dirty="0" smtClean="0">
                <a:solidFill>
                  <a:srgbClr val="7030A0"/>
                </a:solidFill>
              </a:rPr>
              <a:t>podpis nie może być sfałszowany; tylko Alicja zna jej klucz prywatny</a:t>
            </a:r>
          </a:p>
          <a:p>
            <a:pPr lvl="3"/>
            <a:r>
              <a:rPr lang="pl-PL" dirty="0" smtClean="0">
                <a:solidFill>
                  <a:srgbClr val="7030A0"/>
                </a:solidFill>
              </a:rPr>
              <a:t>podpis nie może być przeniesiony do innego dokumentu</a:t>
            </a:r>
          </a:p>
          <a:p>
            <a:pPr lvl="3"/>
            <a:r>
              <a:rPr lang="pl-PL" dirty="0" smtClean="0">
                <a:solidFill>
                  <a:srgbClr val="7030A0"/>
                </a:solidFill>
              </a:rPr>
              <a:t>podpisany dokument nie może być zmieniony; </a:t>
            </a:r>
            <a:r>
              <a:rPr lang="pl-PL" dirty="0" err="1" smtClean="0">
                <a:solidFill>
                  <a:srgbClr val="7030A0"/>
                </a:solidFill>
              </a:rPr>
              <a:t>zmieniony</a:t>
            </a:r>
            <a:r>
              <a:rPr lang="pl-PL" dirty="0" smtClean="0">
                <a:solidFill>
                  <a:srgbClr val="7030A0"/>
                </a:solidFill>
              </a:rPr>
              <a:t> dokument nie da się rozszyfrować kluczem publicznym Alicji</a:t>
            </a:r>
          </a:p>
          <a:p>
            <a:pPr lvl="3"/>
            <a:r>
              <a:rPr lang="pl-PL" dirty="0" smtClean="0">
                <a:solidFill>
                  <a:srgbClr val="7030A0"/>
                </a:solidFill>
              </a:rPr>
              <a:t>podpis jest niezaprzeczalny;</a:t>
            </a:r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r>
              <a:rPr lang="pl-PL" dirty="0" smtClean="0"/>
              <a:t>Wada tego sposobu podpisywania dokumentów</a:t>
            </a:r>
            <a:r>
              <a:rPr lang="pl-PL" dirty="0" smtClean="0">
                <a:solidFill>
                  <a:srgbClr val="7030A0"/>
                </a:solidFill>
              </a:rPr>
              <a:t>:</a:t>
            </a:r>
          </a:p>
          <a:p>
            <a:pPr lvl="3"/>
            <a:r>
              <a:rPr lang="pl-PL" dirty="0" smtClean="0"/>
              <a:t>podpis jest co najmniej tak długi jak sam dokument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Podpis cyfrowy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Podpis z wykorzystaniem jednokierunkowej funkcji </a:t>
            </a:r>
            <a:r>
              <a:rPr lang="pl-PL" b="1" dirty="0" err="1" smtClean="0"/>
              <a:t>hashujacej</a:t>
            </a:r>
            <a:endParaRPr lang="pl-PL" b="1" dirty="0" smtClean="0"/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Alicja używa funkcji </a:t>
            </a:r>
            <a:r>
              <a:rPr lang="pl-PL" dirty="0" err="1" smtClean="0"/>
              <a:t>hashujacej</a:t>
            </a:r>
            <a:r>
              <a:rPr lang="pl-PL" dirty="0" smtClean="0"/>
              <a:t> do dokumentu, który ma podpisać, otrzymując skrót („odcisk palca”) dokumentu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Alicja podpisuje skrót dokumentu szyfrując go swoim kluczem prywatnym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Alicja przesyła Bolkowi dokument i podpisany skrót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Bolek używa tej samej funkcji </a:t>
            </a:r>
            <a:r>
              <a:rPr lang="pl-PL" dirty="0" err="1" smtClean="0"/>
              <a:t>hashujacej</a:t>
            </a:r>
            <a:r>
              <a:rPr lang="pl-PL" dirty="0" smtClean="0"/>
              <a:t> do otrzymania skrótu dokumentu deszyfruje podpisany skrót używając klucza publicznego Alicji; jeśli </a:t>
            </a:r>
            <a:r>
              <a:rPr lang="pl-PL" dirty="0" err="1" smtClean="0"/>
              <a:t>zdeszyfrowany</a:t>
            </a:r>
            <a:r>
              <a:rPr lang="pl-PL" dirty="0" smtClean="0"/>
              <a:t> skrót zgadza się                 z otrzymanym przez niego to podpis jest prawdziwy</a:t>
            </a:r>
          </a:p>
          <a:p>
            <a:pPr lvl="3"/>
            <a:r>
              <a:rPr lang="pl-PL" dirty="0" smtClean="0">
                <a:solidFill>
                  <a:srgbClr val="7030A0"/>
                </a:solidFill>
              </a:rPr>
              <a:t>podpis jest znacznie krótszy od dokumentu</a:t>
            </a:r>
          </a:p>
          <a:p>
            <a:pPr lvl="3"/>
            <a:r>
              <a:rPr lang="pl-PL" dirty="0" smtClean="0">
                <a:solidFill>
                  <a:srgbClr val="7030A0"/>
                </a:solidFill>
              </a:rPr>
              <a:t>można sprawdzić istnienie podpisu bez oglądania samego dokumentu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Podpis cyfrowy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dirty="0" smtClean="0"/>
              <a:t>• </a:t>
            </a:r>
            <a:r>
              <a:rPr lang="pl-PL" b="1" dirty="0" smtClean="0"/>
              <a:t>Generowanie kluczy</a:t>
            </a:r>
          </a:p>
          <a:p>
            <a:pPr lvl="3"/>
            <a:r>
              <a:rPr lang="pl-PL" dirty="0" smtClean="0"/>
              <a:t>Alicja wybiera dużą liczbę pierwszą p oraz liczbę</a:t>
            </a:r>
          </a:p>
          <a:p>
            <a:pPr lvl="3"/>
            <a:r>
              <a:rPr lang="pl-PL" dirty="0" smtClean="0"/>
              <a:t>g </a:t>
            </a:r>
            <a:r>
              <a:rPr lang="pl-PL" dirty="0" smtClean="0">
                <a:sym typeface="Symbol"/>
              </a:rPr>
              <a:t></a:t>
            </a:r>
            <a:r>
              <a:rPr lang="pl-PL" dirty="0" smtClean="0"/>
              <a:t> </a:t>
            </a:r>
            <a:r>
              <a:rPr lang="pl-PL" dirty="0" err="1" smtClean="0"/>
              <a:t>Z</a:t>
            </a:r>
            <a:r>
              <a:rPr lang="pl-PL" i="1" baseline="-25000" dirty="0" err="1" smtClean="0"/>
              <a:t>p</a:t>
            </a:r>
            <a:r>
              <a:rPr lang="pl-PL" sz="1000" dirty="0" smtClean="0"/>
              <a:t> </a:t>
            </a:r>
            <a:r>
              <a:rPr lang="pl-PL" dirty="0" smtClean="0"/>
              <a:t>(generator grupy multiplikatywnej     )</a:t>
            </a:r>
          </a:p>
          <a:p>
            <a:pPr lvl="3"/>
            <a:r>
              <a:rPr lang="pl-PL" dirty="0" smtClean="0"/>
              <a:t>Alicja wybiera liczbę losową 0 &lt; a &lt; p − 1 oraz oblicza                     b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sz="1000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3"/>
            <a:r>
              <a:rPr lang="pl-PL" dirty="0" smtClean="0"/>
              <a:t>Kluczem publicznym Alicji są liczby {</a:t>
            </a:r>
            <a:r>
              <a:rPr lang="pl-PL" i="1" dirty="0" smtClean="0"/>
              <a:t>b, g, p</a:t>
            </a:r>
            <a:r>
              <a:rPr lang="pl-PL" dirty="0" smtClean="0"/>
              <a:t>} zaś kluczem prywatnym liczby {</a:t>
            </a:r>
            <a:r>
              <a:rPr lang="pl-PL" i="1" dirty="0" smtClean="0"/>
              <a:t>a, g, p</a:t>
            </a:r>
            <a:r>
              <a:rPr lang="pl-PL" dirty="0" smtClean="0"/>
              <a:t>}</a:t>
            </a:r>
          </a:p>
          <a:p>
            <a:pPr lvl="2"/>
            <a:r>
              <a:rPr lang="pl-PL" b="1" dirty="0" smtClean="0"/>
              <a:t>Podpisywanie</a:t>
            </a:r>
          </a:p>
          <a:p>
            <a:pPr lvl="3"/>
            <a:r>
              <a:rPr lang="pl-PL" dirty="0" smtClean="0"/>
              <a:t>Alicja wybiera liczbę losowa </a:t>
            </a:r>
            <a:r>
              <a:rPr lang="pl-PL" i="1" dirty="0" smtClean="0"/>
              <a:t>k</a:t>
            </a:r>
            <a:r>
              <a:rPr lang="pl-PL" dirty="0" smtClean="0"/>
              <a:t> (tajną), taką, że</a:t>
            </a:r>
          </a:p>
          <a:p>
            <a:pPr lvl="3">
              <a:buNone/>
            </a:pPr>
            <a:r>
              <a:rPr lang="pl-PL" dirty="0" smtClean="0"/>
              <a:t>	0 &lt; </a:t>
            </a:r>
            <a:r>
              <a:rPr lang="pl-PL" i="1" dirty="0" smtClean="0"/>
              <a:t>k</a:t>
            </a:r>
            <a:r>
              <a:rPr lang="pl-PL" dirty="0" smtClean="0"/>
              <a:t> &lt; </a:t>
            </a:r>
            <a:r>
              <a:rPr lang="pl-PL" i="1" dirty="0" smtClean="0"/>
              <a:t>p</a:t>
            </a:r>
            <a:r>
              <a:rPr lang="pl-PL" dirty="0" smtClean="0"/>
              <a:t> − 1   oraz   NWD(</a:t>
            </a:r>
            <a:r>
              <a:rPr lang="pl-PL" i="1" dirty="0" smtClean="0"/>
              <a:t>k, p </a:t>
            </a:r>
            <a:r>
              <a:rPr lang="pl-PL" dirty="0" smtClean="0"/>
              <a:t>− 1) = </a:t>
            </a:r>
            <a:r>
              <a:rPr lang="pl-PL" dirty="0" err="1" smtClean="0"/>
              <a:t>1</a:t>
            </a:r>
            <a:endParaRPr lang="pl-PL" dirty="0" smtClean="0"/>
          </a:p>
          <a:p>
            <a:pPr lvl="3"/>
            <a:r>
              <a:rPr lang="pl-PL" i="1" dirty="0" err="1" smtClean="0"/>
              <a:t>r</a:t>
            </a:r>
            <a:r>
              <a:rPr lang="pl-PL" dirty="0" smtClean="0"/>
              <a:t> =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k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),</a:t>
            </a:r>
          </a:p>
          <a:p>
            <a:pPr lvl="3"/>
            <a:r>
              <a:rPr lang="da-DK" i="1" dirty="0" smtClean="0"/>
              <a:t>k</a:t>
            </a:r>
            <a:r>
              <a:rPr lang="da-DK" baseline="30000" dirty="0" smtClean="0"/>
              <a:t>−1 </a:t>
            </a:r>
            <a:r>
              <a:rPr lang="da-DK" dirty="0" smtClean="0"/>
              <a:t>(mod </a:t>
            </a:r>
            <a:r>
              <a:rPr lang="da-DK" i="1" dirty="0" smtClean="0"/>
              <a:t>p</a:t>
            </a:r>
            <a:r>
              <a:rPr lang="da-DK" dirty="0" smtClean="0"/>
              <a:t> − 1),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</a:t>
            </a:r>
            <a:r>
              <a:rPr lang="pl-PL" dirty="0" err="1" smtClean="0"/>
              <a:t>ElGamala</a:t>
            </a:r>
            <a:r>
              <a:rPr lang="pl-PL" dirty="0" smtClean="0"/>
              <a:t> podpisu cyfrowego</a:t>
            </a:r>
            <a:endParaRPr lang="pl-PL" dirty="0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643182"/>
            <a:ext cx="323850" cy="447675"/>
          </a:xfrm>
          <a:prstGeom prst="rect">
            <a:avLst/>
          </a:prstGeom>
          <a:noFill/>
        </p:spPr>
      </p:pic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t-BR" i="1" dirty="0" smtClean="0"/>
              <a:t>s</a:t>
            </a:r>
            <a:r>
              <a:rPr lang="pt-BR" dirty="0" smtClean="0"/>
              <a:t> = </a:t>
            </a:r>
            <a:r>
              <a:rPr lang="pt-BR" i="1" dirty="0" smtClean="0"/>
              <a:t>k</a:t>
            </a:r>
            <a:r>
              <a:rPr lang="pt-BR" baseline="30000" dirty="0" smtClean="0"/>
              <a:t>−1</a:t>
            </a:r>
            <a:r>
              <a:rPr lang="pt-BR" dirty="0" smtClean="0"/>
              <a:t> [</a:t>
            </a:r>
            <a:r>
              <a:rPr lang="pt-BR" i="1" dirty="0" smtClean="0"/>
              <a:t>H</a:t>
            </a:r>
            <a:r>
              <a:rPr lang="pt-BR" dirty="0" smtClean="0"/>
              <a:t>(</a:t>
            </a:r>
            <a:r>
              <a:rPr lang="pt-BR" i="1" dirty="0" smtClean="0"/>
              <a:t>M</a:t>
            </a:r>
            <a:r>
              <a:rPr lang="pt-BR" dirty="0" smtClean="0"/>
              <a:t>) − </a:t>
            </a:r>
            <a:r>
              <a:rPr lang="pt-BR" i="1" dirty="0" smtClean="0"/>
              <a:t>ar</a:t>
            </a:r>
            <a:r>
              <a:rPr lang="pt-BR" dirty="0" smtClean="0"/>
              <a:t>] (mod </a:t>
            </a:r>
            <a:r>
              <a:rPr lang="pt-BR" i="1" dirty="0" smtClean="0"/>
              <a:t>p</a:t>
            </a:r>
            <a:r>
              <a:rPr lang="pt-BR" dirty="0" smtClean="0"/>
              <a:t> − 1).</a:t>
            </a:r>
            <a:endParaRPr lang="pl-PL" dirty="0" smtClean="0"/>
          </a:p>
          <a:p>
            <a:pPr lvl="3"/>
            <a:r>
              <a:rPr lang="pl-PL" dirty="0" smtClean="0"/>
              <a:t>Podpisem Alicji dla wiadomości </a:t>
            </a:r>
            <a:r>
              <a:rPr lang="pl-PL" i="1" dirty="0" smtClean="0"/>
              <a:t>M</a:t>
            </a:r>
            <a:r>
              <a:rPr lang="pl-PL" dirty="0" smtClean="0"/>
              <a:t> jest para liczb {</a:t>
            </a:r>
            <a:r>
              <a:rPr lang="pl-PL" i="1" dirty="0" err="1" smtClean="0"/>
              <a:t>r</a:t>
            </a:r>
            <a:r>
              <a:rPr lang="pl-PL" i="1" dirty="0" smtClean="0"/>
              <a:t>, s</a:t>
            </a:r>
            <a:r>
              <a:rPr lang="pl-PL" dirty="0" smtClean="0"/>
              <a:t>}</a:t>
            </a:r>
          </a:p>
          <a:p>
            <a:pPr lvl="2"/>
            <a:endParaRPr lang="pl-PL" b="1" dirty="0" smtClean="0"/>
          </a:p>
          <a:p>
            <a:pPr lvl="2"/>
            <a:r>
              <a:rPr lang="pl-PL" b="1" dirty="0" smtClean="0"/>
              <a:t>Weryfikacja</a:t>
            </a:r>
          </a:p>
          <a:p>
            <a:pPr lvl="3"/>
            <a:r>
              <a:rPr lang="pl-PL" dirty="0" smtClean="0"/>
              <a:t>Bolek aby stwierdzić prawdziwość podpisu Alicji pobiera klucz publiczny Alicji {</a:t>
            </a:r>
            <a:r>
              <a:rPr lang="pl-PL" i="1" dirty="0" smtClean="0"/>
              <a:t>b, g, p</a:t>
            </a:r>
            <a:r>
              <a:rPr lang="pl-PL" dirty="0" smtClean="0"/>
              <a:t>}</a:t>
            </a:r>
          </a:p>
          <a:p>
            <a:pPr lvl="3"/>
            <a:r>
              <a:rPr lang="pl-PL" dirty="0" smtClean="0"/>
              <a:t>Bolek sprawdza czy 0 &lt; </a:t>
            </a:r>
            <a:r>
              <a:rPr lang="pl-PL" i="1" dirty="0" err="1" smtClean="0"/>
              <a:t>r</a:t>
            </a:r>
            <a:r>
              <a:rPr lang="pl-PL" dirty="0" smtClean="0"/>
              <a:t> &lt; </a:t>
            </a:r>
            <a:r>
              <a:rPr lang="pl-PL" i="1" dirty="0" smtClean="0"/>
              <a:t>p</a:t>
            </a:r>
            <a:r>
              <a:rPr lang="pl-PL" dirty="0" smtClean="0"/>
              <a:t>, jeśli nie, podpis nie jest prawdziwy</a:t>
            </a:r>
          </a:p>
          <a:p>
            <a:pPr lvl="3"/>
            <a:r>
              <a:rPr lang="pl-PL" dirty="0" smtClean="0"/>
              <a:t>Bolek oblicza:</a:t>
            </a:r>
          </a:p>
          <a:p>
            <a:pPr lvl="4">
              <a:buNone/>
            </a:pPr>
            <a:r>
              <a:rPr lang="pl-PL" dirty="0" smtClean="0"/>
              <a:t>x</a:t>
            </a:r>
            <a:r>
              <a:rPr lang="pl-PL" baseline="-25000" dirty="0" smtClean="0"/>
              <a:t>1</a:t>
            </a:r>
            <a:r>
              <a:rPr lang="pl-PL" dirty="0" smtClean="0"/>
              <a:t> = </a:t>
            </a:r>
            <a:r>
              <a:rPr lang="pl-PL" i="1" dirty="0" err="1" smtClean="0"/>
              <a:t>b</a:t>
            </a:r>
            <a:r>
              <a:rPr lang="pl-PL" i="1" baseline="30000" dirty="0" err="1" smtClean="0"/>
              <a:t>r</a:t>
            </a:r>
            <a:r>
              <a:rPr lang="pl-PL" i="1" dirty="0" err="1" smtClean="0"/>
              <a:t>r</a:t>
            </a:r>
            <a:r>
              <a:rPr lang="pl-PL" i="1" baseline="30000" dirty="0" err="1" smtClean="0"/>
              <a:t>s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),</a:t>
            </a:r>
          </a:p>
          <a:p>
            <a:pPr lvl="4">
              <a:buNone/>
            </a:pPr>
            <a:r>
              <a:rPr lang="pl-PL" dirty="0" smtClean="0"/>
              <a:t>x</a:t>
            </a:r>
            <a:r>
              <a:rPr lang="pl-PL" baseline="-25000" dirty="0" smtClean="0"/>
              <a:t>2</a:t>
            </a:r>
            <a:r>
              <a:rPr lang="pl-PL" dirty="0" smtClean="0"/>
              <a:t> =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H</a:t>
            </a:r>
            <a:r>
              <a:rPr lang="pl-PL" i="1" baseline="30000" dirty="0" smtClean="0"/>
              <a:t>(M)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).</a:t>
            </a:r>
          </a:p>
          <a:p>
            <a:pPr lvl="3"/>
            <a:r>
              <a:rPr lang="pl-PL" dirty="0" smtClean="0"/>
              <a:t>Bolek akceptuje podpis jeśli </a:t>
            </a:r>
            <a:r>
              <a:rPr lang="pl-PL" i="1" dirty="0" smtClean="0"/>
              <a:t>x</a:t>
            </a:r>
            <a:r>
              <a:rPr lang="pl-PL" sz="1000" i="1" dirty="0" smtClean="0"/>
              <a:t>1 </a:t>
            </a:r>
            <a:r>
              <a:rPr lang="pl-PL" i="1" dirty="0" smtClean="0"/>
              <a:t>= x</a:t>
            </a:r>
            <a:r>
              <a:rPr lang="pl-PL" sz="1000" i="1" dirty="0" smtClean="0"/>
              <a:t>2</a:t>
            </a:r>
            <a:endParaRPr lang="pl-PL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</a:t>
            </a:r>
            <a:r>
              <a:rPr lang="pl-PL" dirty="0" err="1" smtClean="0"/>
              <a:t>ElGamala</a:t>
            </a:r>
            <a:r>
              <a:rPr lang="pl-PL" dirty="0" smtClean="0"/>
              <a:t> podpisu cyfrowego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Uzasadnienie</a:t>
            </a:r>
          </a:p>
          <a:p>
            <a:pPr lvl="2">
              <a:buNone/>
            </a:pPr>
            <a:r>
              <a:rPr lang="pl-PL" dirty="0" smtClean="0">
                <a:solidFill>
                  <a:srgbClr val="0070C0"/>
                </a:solidFill>
              </a:rPr>
              <a:t>	Ponieważ  </a:t>
            </a:r>
            <a:r>
              <a:rPr lang="pl-PL" i="1" dirty="0" smtClean="0">
                <a:solidFill>
                  <a:srgbClr val="0070C0"/>
                </a:solidFill>
              </a:rPr>
              <a:t>s </a:t>
            </a:r>
            <a:r>
              <a:rPr lang="pl-PL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i="1" dirty="0" smtClean="0">
                <a:solidFill>
                  <a:srgbClr val="0070C0"/>
                </a:solidFill>
              </a:rPr>
              <a:t>  k</a:t>
            </a:r>
            <a:r>
              <a:rPr lang="pl-PL" i="1" baseline="30000" dirty="0" smtClean="0">
                <a:solidFill>
                  <a:srgbClr val="0070C0"/>
                </a:solidFill>
              </a:rPr>
              <a:t>−1</a:t>
            </a:r>
            <a:r>
              <a:rPr lang="pl-PL" dirty="0" smtClean="0">
                <a:solidFill>
                  <a:srgbClr val="0070C0"/>
                </a:solidFill>
              </a:rPr>
              <a:t> [</a:t>
            </a:r>
            <a:r>
              <a:rPr lang="pl-PL" i="1" dirty="0" smtClean="0">
                <a:solidFill>
                  <a:srgbClr val="0070C0"/>
                </a:solidFill>
              </a:rPr>
              <a:t>H</a:t>
            </a:r>
            <a:r>
              <a:rPr lang="pl-PL" dirty="0" smtClean="0">
                <a:solidFill>
                  <a:srgbClr val="0070C0"/>
                </a:solidFill>
              </a:rPr>
              <a:t>(</a:t>
            </a:r>
            <a:r>
              <a:rPr lang="pl-PL" i="1" dirty="0" smtClean="0">
                <a:solidFill>
                  <a:srgbClr val="0070C0"/>
                </a:solidFill>
              </a:rPr>
              <a:t>M</a:t>
            </a:r>
            <a:r>
              <a:rPr lang="pl-PL" dirty="0" smtClean="0">
                <a:solidFill>
                  <a:srgbClr val="0070C0"/>
                </a:solidFill>
              </a:rPr>
              <a:t>) − </a:t>
            </a:r>
            <a:r>
              <a:rPr lang="pl-PL" i="1" dirty="0" smtClean="0">
                <a:solidFill>
                  <a:srgbClr val="0070C0"/>
                </a:solidFill>
              </a:rPr>
              <a:t>ar</a:t>
            </a:r>
            <a:r>
              <a:rPr lang="pl-PL" dirty="0" smtClean="0">
                <a:solidFill>
                  <a:srgbClr val="0070C0"/>
                </a:solidFill>
              </a:rPr>
              <a:t>] (</a:t>
            </a:r>
            <a:r>
              <a:rPr lang="pl-PL" dirty="0" err="1" smtClean="0">
                <a:solidFill>
                  <a:srgbClr val="0070C0"/>
                </a:solidFill>
              </a:rPr>
              <a:t>mod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i="1" dirty="0" smtClean="0">
                <a:solidFill>
                  <a:srgbClr val="0070C0"/>
                </a:solidFill>
              </a:rPr>
              <a:t>p</a:t>
            </a:r>
            <a:r>
              <a:rPr lang="pl-PL" dirty="0" smtClean="0">
                <a:solidFill>
                  <a:srgbClr val="0070C0"/>
                </a:solidFill>
              </a:rPr>
              <a:t> − 1), </a:t>
            </a:r>
          </a:p>
          <a:p>
            <a:pPr lvl="2">
              <a:buNone/>
            </a:pPr>
            <a:r>
              <a:rPr lang="pl-PL" dirty="0" smtClean="0">
                <a:solidFill>
                  <a:srgbClr val="0070C0"/>
                </a:solidFill>
              </a:rPr>
              <a:t>	to mnożąc stronami przez </a:t>
            </a:r>
            <a:r>
              <a:rPr lang="pl-PL" i="1" dirty="0" smtClean="0">
                <a:solidFill>
                  <a:srgbClr val="0070C0"/>
                </a:solidFill>
              </a:rPr>
              <a:t>k</a:t>
            </a:r>
            <a:r>
              <a:rPr lang="pl-PL" dirty="0" smtClean="0">
                <a:solidFill>
                  <a:srgbClr val="0070C0"/>
                </a:solidFill>
              </a:rPr>
              <a:t> mamy:</a:t>
            </a:r>
          </a:p>
          <a:p>
            <a:pPr lvl="4">
              <a:buNone/>
            </a:pPr>
            <a:r>
              <a:rPr lang="pl-PL" i="1" dirty="0" smtClean="0">
                <a:solidFill>
                  <a:srgbClr val="0070C0"/>
                </a:solidFill>
              </a:rPr>
              <a:t>	</a:t>
            </a:r>
            <a:r>
              <a:rPr lang="pl-PL" sz="2400" i="1" dirty="0" err="1" smtClean="0">
                <a:solidFill>
                  <a:srgbClr val="0070C0"/>
                </a:solidFill>
              </a:rPr>
              <a:t>ks</a:t>
            </a:r>
            <a:r>
              <a:rPr lang="pl-PL" sz="2400" dirty="0" smtClean="0">
                <a:solidFill>
                  <a:srgbClr val="0070C0"/>
                </a:solidFill>
              </a:rPr>
              <a:t>  </a:t>
            </a:r>
            <a:r>
              <a:rPr lang="pl-PL" sz="2400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sz="2400" dirty="0" smtClean="0">
                <a:solidFill>
                  <a:srgbClr val="0070C0"/>
                </a:solidFill>
              </a:rPr>
              <a:t>  </a:t>
            </a:r>
            <a:r>
              <a:rPr lang="pl-PL" sz="2400" i="1" dirty="0" smtClean="0">
                <a:solidFill>
                  <a:srgbClr val="0070C0"/>
                </a:solidFill>
              </a:rPr>
              <a:t>H</a:t>
            </a:r>
            <a:r>
              <a:rPr lang="pl-PL" sz="2400" dirty="0" smtClean="0">
                <a:solidFill>
                  <a:srgbClr val="0070C0"/>
                </a:solidFill>
              </a:rPr>
              <a:t>(</a:t>
            </a:r>
            <a:r>
              <a:rPr lang="pl-PL" sz="2400" i="1" dirty="0" smtClean="0">
                <a:solidFill>
                  <a:srgbClr val="0070C0"/>
                </a:solidFill>
              </a:rPr>
              <a:t>M</a:t>
            </a:r>
            <a:r>
              <a:rPr lang="pl-PL" sz="2400" dirty="0" smtClean="0">
                <a:solidFill>
                  <a:srgbClr val="0070C0"/>
                </a:solidFill>
              </a:rPr>
              <a:t>)− </a:t>
            </a:r>
            <a:r>
              <a:rPr lang="pl-PL" sz="2400" i="1" dirty="0" smtClean="0">
                <a:solidFill>
                  <a:srgbClr val="0070C0"/>
                </a:solidFill>
              </a:rPr>
              <a:t>ar</a:t>
            </a:r>
            <a:r>
              <a:rPr lang="pl-PL" sz="2400" dirty="0" smtClean="0">
                <a:solidFill>
                  <a:srgbClr val="0070C0"/>
                </a:solidFill>
              </a:rPr>
              <a:t> (</a:t>
            </a:r>
            <a:r>
              <a:rPr lang="pl-PL" sz="2400" dirty="0" err="1" smtClean="0">
                <a:solidFill>
                  <a:srgbClr val="0070C0"/>
                </a:solidFill>
              </a:rPr>
              <a:t>mod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pl-PL" sz="2400" dirty="0" smtClean="0">
                <a:solidFill>
                  <a:srgbClr val="0070C0"/>
                </a:solidFill>
              </a:rPr>
              <a:t>−1) </a:t>
            </a:r>
          </a:p>
          <a:p>
            <a:pPr lvl="2">
              <a:buNone/>
            </a:pPr>
            <a:r>
              <a:rPr lang="pl-PL" dirty="0" smtClean="0">
                <a:solidFill>
                  <a:srgbClr val="0070C0"/>
                </a:solidFill>
              </a:rPr>
              <a:t>	i po przekształceniu </a:t>
            </a:r>
          </a:p>
          <a:p>
            <a:pPr marL="2336800" lvl="5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H</a:t>
            </a:r>
            <a:r>
              <a:rPr lang="pl-PL" sz="2400" dirty="0" smtClean="0">
                <a:solidFill>
                  <a:srgbClr val="0070C0"/>
                </a:solidFill>
              </a:rPr>
              <a:t>(</a:t>
            </a:r>
            <a:r>
              <a:rPr lang="pl-PL" sz="2400" i="1" dirty="0" smtClean="0">
                <a:solidFill>
                  <a:srgbClr val="0070C0"/>
                </a:solidFill>
              </a:rPr>
              <a:t>M</a:t>
            </a:r>
            <a:r>
              <a:rPr lang="pl-PL" sz="2400" dirty="0" smtClean="0">
                <a:solidFill>
                  <a:srgbClr val="0070C0"/>
                </a:solidFill>
              </a:rPr>
              <a:t>) </a:t>
            </a:r>
            <a:r>
              <a:rPr lang="pl-PL" sz="2400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sz="2400" dirty="0" smtClean="0">
                <a:solidFill>
                  <a:srgbClr val="0070C0"/>
                </a:solidFill>
              </a:rPr>
              <a:t>  </a:t>
            </a:r>
            <a:r>
              <a:rPr lang="pl-PL" sz="2400" i="1" dirty="0" smtClean="0">
                <a:solidFill>
                  <a:srgbClr val="0070C0"/>
                </a:solidFill>
              </a:rPr>
              <a:t>ar</a:t>
            </a:r>
            <a:r>
              <a:rPr lang="pl-PL" sz="2400" dirty="0" smtClean="0">
                <a:solidFill>
                  <a:srgbClr val="0070C0"/>
                </a:solidFill>
              </a:rPr>
              <a:t> +</a:t>
            </a:r>
            <a:r>
              <a:rPr lang="pl-PL" sz="2400" i="1" dirty="0" err="1" smtClean="0">
                <a:solidFill>
                  <a:srgbClr val="0070C0"/>
                </a:solidFill>
              </a:rPr>
              <a:t>ks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>
                <a:solidFill>
                  <a:srgbClr val="0070C0"/>
                </a:solidFill>
              </a:rPr>
              <a:t>(</a:t>
            </a:r>
            <a:r>
              <a:rPr lang="pl-PL" sz="2400" dirty="0" err="1" smtClean="0">
                <a:solidFill>
                  <a:srgbClr val="0070C0"/>
                </a:solidFill>
              </a:rPr>
              <a:t>mod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pl-PL" sz="2400" dirty="0" smtClean="0">
                <a:solidFill>
                  <a:srgbClr val="0070C0"/>
                </a:solidFill>
              </a:rPr>
              <a:t>−1), </a:t>
            </a:r>
          </a:p>
          <a:p>
            <a:pPr lvl="2">
              <a:buNone/>
            </a:pPr>
            <a:r>
              <a:rPr lang="pl-PL" dirty="0" smtClean="0">
                <a:solidFill>
                  <a:srgbClr val="0070C0"/>
                </a:solidFill>
              </a:rPr>
              <a:t>	a co za tym idzie</a:t>
            </a:r>
          </a:p>
          <a:p>
            <a:pPr marL="2336800" lvl="4">
              <a:buNone/>
            </a:pP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g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H</a:t>
            </a:r>
            <a:r>
              <a:rPr lang="pl-PL" sz="2400" baseline="30000" dirty="0" smtClean="0">
                <a:solidFill>
                  <a:srgbClr val="0070C0"/>
                </a:solidFill>
              </a:rPr>
              <a:t>(</a:t>
            </a:r>
            <a:r>
              <a:rPr lang="pl-PL" sz="2400" i="1" baseline="30000" dirty="0" smtClean="0">
                <a:solidFill>
                  <a:srgbClr val="0070C0"/>
                </a:solidFill>
              </a:rPr>
              <a:t>M</a:t>
            </a:r>
            <a:r>
              <a:rPr lang="pl-PL" sz="2400" baseline="30000" dirty="0" smtClean="0">
                <a:solidFill>
                  <a:srgbClr val="0070C0"/>
                </a:solidFill>
              </a:rPr>
              <a:t>)  </a:t>
            </a:r>
            <a:r>
              <a:rPr lang="pl-PL" sz="2400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sz="2400" dirty="0" smtClean="0">
                <a:solidFill>
                  <a:srgbClr val="0070C0"/>
                </a:solidFill>
              </a:rPr>
              <a:t>  </a:t>
            </a:r>
            <a:r>
              <a:rPr lang="pl-PL" sz="2400" baseline="30000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g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ar</a:t>
            </a:r>
            <a:r>
              <a:rPr lang="pl-PL" sz="2400" baseline="30000" dirty="0" err="1" smtClean="0">
                <a:solidFill>
                  <a:srgbClr val="0070C0"/>
                </a:solidFill>
              </a:rPr>
              <a:t>+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ks</a:t>
            </a:r>
            <a:r>
              <a:rPr lang="pl-PL" sz="2400" i="1" baseline="30000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sz="2400" dirty="0" smtClean="0">
                <a:solidFill>
                  <a:srgbClr val="0070C0"/>
                </a:solidFill>
              </a:rPr>
              <a:t>  (</a:t>
            </a:r>
            <a:r>
              <a:rPr lang="pl-PL" sz="2400" i="1" dirty="0" err="1" smtClean="0">
                <a:solidFill>
                  <a:srgbClr val="0070C0"/>
                </a:solidFill>
              </a:rPr>
              <a:t>g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a</a:t>
            </a:r>
            <a:r>
              <a:rPr lang="pl-PL" sz="2400" dirty="0" smtClean="0">
                <a:solidFill>
                  <a:srgbClr val="0070C0"/>
                </a:solidFill>
              </a:rPr>
              <a:t>)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r</a:t>
            </a:r>
            <a:r>
              <a:rPr lang="pl-PL" sz="2400" i="1" dirty="0" err="1" smtClean="0">
                <a:solidFill>
                  <a:srgbClr val="0070C0"/>
                </a:solidFill>
              </a:rPr>
              <a:t>r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s</a:t>
            </a:r>
            <a:r>
              <a:rPr lang="pl-PL" sz="2400" i="1" dirty="0" smtClean="0">
                <a:solidFill>
                  <a:srgbClr val="0070C0"/>
                </a:solidFill>
              </a:rPr>
              <a:t>  </a:t>
            </a:r>
            <a:r>
              <a:rPr lang="pl-PL" sz="2400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r</a:t>
            </a:r>
            <a:r>
              <a:rPr lang="pl-PL" sz="2400" i="1" dirty="0" err="1" smtClean="0">
                <a:solidFill>
                  <a:srgbClr val="0070C0"/>
                </a:solidFill>
              </a:rPr>
              <a:t>r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s</a:t>
            </a:r>
            <a:r>
              <a:rPr lang="pl-PL" sz="2400" dirty="0" smtClean="0">
                <a:solidFill>
                  <a:srgbClr val="0070C0"/>
                </a:solidFill>
              </a:rPr>
              <a:t> (</a:t>
            </a:r>
            <a:r>
              <a:rPr lang="pl-PL" sz="2400" dirty="0" err="1" smtClean="0">
                <a:solidFill>
                  <a:srgbClr val="0070C0"/>
                </a:solidFill>
              </a:rPr>
              <a:t>mod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pl-PL" sz="2400" dirty="0" smtClean="0">
                <a:solidFill>
                  <a:srgbClr val="0070C0"/>
                </a:solidFill>
              </a:rPr>
              <a:t>). </a:t>
            </a:r>
          </a:p>
          <a:p>
            <a:pPr lvl="2">
              <a:buNone/>
            </a:pPr>
            <a:r>
              <a:rPr lang="pl-PL" dirty="0" smtClean="0">
                <a:solidFill>
                  <a:srgbClr val="0070C0"/>
                </a:solidFill>
              </a:rPr>
              <a:t>	Tak więc </a:t>
            </a:r>
            <a:r>
              <a:rPr lang="pl-PL" i="1" dirty="0" smtClean="0">
                <a:solidFill>
                  <a:srgbClr val="0070C0"/>
                </a:solidFill>
              </a:rPr>
              <a:t>x</a:t>
            </a:r>
            <a:r>
              <a:rPr lang="pl-PL" i="1" baseline="-25000" dirty="0" smtClean="0">
                <a:solidFill>
                  <a:srgbClr val="0070C0"/>
                </a:solidFill>
              </a:rPr>
              <a:t>1</a:t>
            </a:r>
            <a:r>
              <a:rPr lang="pl-PL" i="1" dirty="0" smtClean="0">
                <a:solidFill>
                  <a:srgbClr val="0070C0"/>
                </a:solidFill>
              </a:rPr>
              <a:t> = x</a:t>
            </a:r>
            <a:r>
              <a:rPr lang="pl-PL" i="1" baseline="-25000" dirty="0" smtClean="0">
                <a:solidFill>
                  <a:srgbClr val="0070C0"/>
                </a:solidFill>
              </a:rPr>
              <a:t>2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</a:t>
            </a:r>
            <a:r>
              <a:rPr lang="pl-PL" dirty="0" err="1" smtClean="0"/>
              <a:t>ElGamala</a:t>
            </a:r>
            <a:r>
              <a:rPr lang="pl-PL" dirty="0" smtClean="0"/>
              <a:t> podpisu cyfrowego</a:t>
            </a:r>
            <a:endParaRPr lang="pl-PL" dirty="0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Algorytm podpisu cyfrowego zatwierdzony w 1994 r. przez NIST jako standard podpisu cyfrowego w USA (Digital </a:t>
            </a:r>
            <a:r>
              <a:rPr lang="pl-PL" dirty="0" err="1" smtClean="0"/>
              <a:t>Signature</a:t>
            </a:r>
            <a:r>
              <a:rPr lang="pl-PL" dirty="0" smtClean="0"/>
              <a:t> Standard — DSS). </a:t>
            </a:r>
          </a:p>
          <a:p>
            <a:pPr lvl="2"/>
            <a:r>
              <a:rPr lang="pl-PL" dirty="0" smtClean="0"/>
              <a:t>Wykorzystuje funkcję </a:t>
            </a:r>
            <a:r>
              <a:rPr lang="pl-PL" dirty="0" err="1" smtClean="0"/>
              <a:t>hashującą</a:t>
            </a:r>
            <a:r>
              <a:rPr lang="pl-PL" dirty="0" smtClean="0"/>
              <a:t> SHA-1.</a:t>
            </a:r>
          </a:p>
          <a:p>
            <a:pPr lvl="2"/>
            <a:endParaRPr lang="pl-PL" dirty="0" smtClean="0"/>
          </a:p>
          <a:p>
            <a:pPr lvl="2"/>
            <a:r>
              <a:rPr lang="pl-PL" b="1" dirty="0" smtClean="0"/>
              <a:t>Generacja klucza</a:t>
            </a:r>
          </a:p>
          <a:p>
            <a:pPr lvl="3"/>
            <a:r>
              <a:rPr lang="pl-PL" dirty="0" smtClean="0"/>
              <a:t>Alicja wybiera liczbę pierwszą </a:t>
            </a:r>
            <a:r>
              <a:rPr lang="pl-PL" i="1" dirty="0" smtClean="0"/>
              <a:t>q</a:t>
            </a:r>
            <a:r>
              <a:rPr lang="pl-PL" dirty="0" smtClean="0"/>
              <a:t> o długości 160 bitów</a:t>
            </a:r>
          </a:p>
          <a:p>
            <a:pPr lvl="3"/>
            <a:r>
              <a:rPr lang="pl-PL" dirty="0" smtClean="0"/>
              <a:t>Alicja wybiera liczbę pierwszą </a:t>
            </a:r>
            <a:r>
              <a:rPr lang="pl-PL" i="1" dirty="0" smtClean="0"/>
              <a:t>p</a:t>
            </a:r>
            <a:r>
              <a:rPr lang="pl-PL" dirty="0" smtClean="0"/>
              <a:t> o długości 512 </a:t>
            </a:r>
            <a:r>
              <a:rPr lang="pl-PL" dirty="0" smtClean="0">
                <a:sym typeface="Symbol"/>
              </a:rPr>
              <a:t></a:t>
            </a:r>
            <a:r>
              <a:rPr lang="pl-PL" dirty="0" smtClean="0"/>
              <a:t> l </a:t>
            </a:r>
            <a:r>
              <a:rPr lang="pl-PL" dirty="0" smtClean="0">
                <a:sym typeface="Symbol"/>
              </a:rPr>
              <a:t> </a:t>
            </a:r>
            <a:r>
              <a:rPr lang="pl-PL" dirty="0" smtClean="0"/>
              <a:t>1024, przy czym 64|</a:t>
            </a:r>
            <a:r>
              <a:rPr lang="pl-PL" i="1" dirty="0" smtClean="0"/>
              <a:t>l</a:t>
            </a:r>
            <a:r>
              <a:rPr lang="pl-PL" dirty="0" smtClean="0"/>
              <a:t>, taką, że </a:t>
            </a:r>
            <a:r>
              <a:rPr lang="pl-PL" i="1" dirty="0" err="1" smtClean="0"/>
              <a:t>q</a:t>
            </a:r>
            <a:r>
              <a:rPr lang="pl-PL" dirty="0" err="1" smtClean="0"/>
              <a:t>|</a:t>
            </a:r>
            <a:r>
              <a:rPr lang="pl-PL" i="1" dirty="0" err="1" smtClean="0"/>
              <a:t>p</a:t>
            </a:r>
            <a:r>
              <a:rPr lang="pl-PL" dirty="0" smtClean="0"/>
              <a:t> − 1</a:t>
            </a:r>
          </a:p>
          <a:p>
            <a:pPr lvl="3"/>
            <a:r>
              <a:rPr lang="pl-PL" dirty="0" smtClean="0"/>
              <a:t>Alicja wybiera element g </a:t>
            </a:r>
            <a:r>
              <a:rPr lang="pl-PL" dirty="0" smtClean="0">
                <a:sym typeface="Symbol"/>
              </a:rPr>
              <a:t> </a:t>
            </a:r>
            <a:r>
              <a:rPr lang="pl-PL" dirty="0" err="1" smtClean="0"/>
              <a:t>Z</a:t>
            </a:r>
            <a:r>
              <a:rPr lang="pl-PL" baseline="-25000" dirty="0" err="1" smtClean="0"/>
              <a:t>p</a:t>
            </a:r>
            <a:r>
              <a:rPr lang="pl-PL" sz="1000" dirty="0" smtClean="0"/>
              <a:t> </a:t>
            </a:r>
            <a:r>
              <a:rPr lang="pl-PL" dirty="0" smtClean="0"/>
              <a:t>i oblicza</a:t>
            </a:r>
          </a:p>
          <a:p>
            <a:pPr lvl="4">
              <a:buNone/>
            </a:pPr>
            <a:r>
              <a:rPr lang="da-DK" i="1" dirty="0" smtClean="0"/>
              <a:t>b</a:t>
            </a:r>
            <a:r>
              <a:rPr lang="da-DK" dirty="0" smtClean="0"/>
              <a:t> = </a:t>
            </a:r>
            <a:r>
              <a:rPr lang="da-DK" i="1" dirty="0" smtClean="0"/>
              <a:t>g</a:t>
            </a:r>
            <a:r>
              <a:rPr lang="da-DK" baseline="30000" dirty="0" smtClean="0"/>
              <a:t>(</a:t>
            </a:r>
            <a:r>
              <a:rPr lang="da-DK" i="1" baseline="30000" dirty="0" smtClean="0"/>
              <a:t>p</a:t>
            </a:r>
            <a:r>
              <a:rPr lang="da-DK" baseline="30000" dirty="0" smtClean="0"/>
              <a:t>−1)/</a:t>
            </a:r>
            <a:r>
              <a:rPr lang="da-DK" i="1" baseline="30000" dirty="0" smtClean="0"/>
              <a:t>q</a:t>
            </a:r>
            <a:r>
              <a:rPr lang="da-DK" baseline="30000" dirty="0" smtClean="0"/>
              <a:t> </a:t>
            </a:r>
            <a:r>
              <a:rPr lang="da-DK" dirty="0" smtClean="0"/>
              <a:t>(mod </a:t>
            </a:r>
            <a:r>
              <a:rPr lang="da-DK" i="1" dirty="0" smtClean="0"/>
              <a:t>p</a:t>
            </a:r>
            <a:r>
              <a:rPr lang="da-DK" dirty="0" smtClean="0"/>
              <a:t>);</a:t>
            </a:r>
          </a:p>
          <a:p>
            <a:pPr lvl="3"/>
            <a:r>
              <a:rPr lang="pl-PL" dirty="0" smtClean="0"/>
              <a:t>jeśli </a:t>
            </a:r>
            <a:r>
              <a:rPr lang="pl-PL" i="1" dirty="0" smtClean="0"/>
              <a:t>b</a:t>
            </a:r>
            <a:r>
              <a:rPr lang="pl-PL" dirty="0" smtClean="0"/>
              <a:t> = 1 to wybiera inne </a:t>
            </a:r>
            <a:r>
              <a:rPr lang="pl-PL" i="1" dirty="0" smtClean="0"/>
              <a:t>g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DSA — Digital </a:t>
            </a:r>
            <a:r>
              <a:rPr lang="pl-PL" dirty="0" err="1" smtClean="0"/>
              <a:t>Signature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Alicja wybiera liczbę losową </a:t>
            </a:r>
            <a:r>
              <a:rPr lang="pl-PL" i="1" dirty="0" smtClean="0"/>
              <a:t>a</a:t>
            </a:r>
            <a:r>
              <a:rPr lang="pl-PL" dirty="0" smtClean="0"/>
              <a:t>, 0 &lt; </a:t>
            </a:r>
            <a:r>
              <a:rPr lang="pl-PL" i="1" dirty="0" smtClean="0"/>
              <a:t>a</a:t>
            </a:r>
            <a:r>
              <a:rPr lang="pl-PL" dirty="0" smtClean="0"/>
              <a:t> &lt; </a:t>
            </a:r>
            <a:r>
              <a:rPr lang="pl-PL" i="1" dirty="0" smtClean="0"/>
              <a:t>q</a:t>
            </a:r>
            <a:r>
              <a:rPr lang="pl-PL" dirty="0" smtClean="0"/>
              <a:t>, i oblicza</a:t>
            </a:r>
          </a:p>
          <a:p>
            <a:pPr lvl="4">
              <a:buNone/>
            </a:pPr>
            <a:r>
              <a:rPr lang="pl-PL" i="1" dirty="0" smtClean="0"/>
              <a:t>c = b</a:t>
            </a:r>
            <a:r>
              <a:rPr lang="pl-PL" i="1" baseline="30000" dirty="0" smtClean="0"/>
              <a:t>a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3"/>
            <a:r>
              <a:rPr lang="pl-PL" dirty="0" smtClean="0"/>
              <a:t>Kluczem publicznym Alicji jest zbiór liczb {</a:t>
            </a:r>
            <a:r>
              <a:rPr lang="pl-PL" i="1" dirty="0" smtClean="0"/>
              <a:t>b, c, p, q</a:t>
            </a:r>
            <a:r>
              <a:rPr lang="pl-PL" dirty="0" smtClean="0"/>
              <a:t>}</a:t>
            </a:r>
          </a:p>
          <a:p>
            <a:pPr lvl="2"/>
            <a:endParaRPr lang="pl-PL" b="1" dirty="0" smtClean="0"/>
          </a:p>
          <a:p>
            <a:pPr lvl="2"/>
            <a:r>
              <a:rPr lang="pl-PL" b="1" dirty="0" smtClean="0"/>
              <a:t>Podpisywanie</a:t>
            </a:r>
          </a:p>
          <a:p>
            <a:pPr lvl="3"/>
            <a:r>
              <a:rPr lang="pl-PL" dirty="0" smtClean="0"/>
              <a:t>Alicja wybiera tajną liczbę losową </a:t>
            </a:r>
            <a:r>
              <a:rPr lang="pl-PL" i="1" dirty="0" smtClean="0"/>
              <a:t>k</a:t>
            </a:r>
            <a:r>
              <a:rPr lang="pl-PL" dirty="0" smtClean="0"/>
              <a:t>, 0 &lt; </a:t>
            </a:r>
            <a:r>
              <a:rPr lang="pl-PL" i="1" dirty="0" smtClean="0"/>
              <a:t>k</a:t>
            </a:r>
            <a:r>
              <a:rPr lang="pl-PL" dirty="0" smtClean="0"/>
              <a:t> &lt; </a:t>
            </a:r>
            <a:r>
              <a:rPr lang="pl-PL" i="1" dirty="0" smtClean="0"/>
              <a:t>q</a:t>
            </a:r>
            <a:r>
              <a:rPr lang="pl-PL" dirty="0" smtClean="0"/>
              <a:t>,</a:t>
            </a:r>
          </a:p>
          <a:p>
            <a:pPr lvl="3"/>
            <a:r>
              <a:rPr lang="pl-PL" dirty="0" smtClean="0"/>
              <a:t>Alicja oblicza</a:t>
            </a:r>
          </a:p>
          <a:p>
            <a:pPr lvl="4">
              <a:buNone/>
            </a:pPr>
            <a:r>
              <a:rPr lang="da-DK" i="1" dirty="0" smtClean="0"/>
              <a:t>r</a:t>
            </a:r>
            <a:r>
              <a:rPr lang="da-DK" dirty="0" smtClean="0"/>
              <a:t> = (</a:t>
            </a:r>
            <a:r>
              <a:rPr lang="da-DK" i="1" dirty="0" smtClean="0"/>
              <a:t>b</a:t>
            </a:r>
            <a:r>
              <a:rPr lang="da-DK" i="1" baseline="30000" dirty="0" smtClean="0"/>
              <a:t>k</a:t>
            </a:r>
            <a:r>
              <a:rPr lang="da-DK" dirty="0" smtClean="0"/>
              <a:t> (mod </a:t>
            </a:r>
            <a:r>
              <a:rPr lang="da-DK" i="1" dirty="0" smtClean="0"/>
              <a:t>p</a:t>
            </a:r>
            <a:r>
              <a:rPr lang="da-DK" dirty="0" smtClean="0"/>
              <a:t>)) (mod </a:t>
            </a:r>
            <a:r>
              <a:rPr lang="da-DK" i="1" dirty="0" smtClean="0"/>
              <a:t>q</a:t>
            </a:r>
            <a:r>
              <a:rPr lang="da-DK" dirty="0" smtClean="0"/>
              <a:t>),</a:t>
            </a:r>
          </a:p>
          <a:p>
            <a:pPr lvl="4">
              <a:buNone/>
            </a:pPr>
            <a:r>
              <a:rPr lang="pl-PL" i="1" dirty="0" smtClean="0"/>
              <a:t>k</a:t>
            </a:r>
            <a:r>
              <a:rPr lang="pl-PL" i="1" baseline="30000" dirty="0" smtClean="0"/>
              <a:t>−1</a:t>
            </a:r>
            <a:r>
              <a:rPr lang="pl-PL" baseline="30000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q</a:t>
            </a:r>
            <a:r>
              <a:rPr lang="pl-PL" dirty="0" smtClean="0"/>
              <a:t>),</a:t>
            </a:r>
          </a:p>
          <a:p>
            <a:pPr lvl="4">
              <a:buNone/>
            </a:pPr>
            <a:r>
              <a:rPr lang="pt-BR" i="1" dirty="0" smtClean="0"/>
              <a:t>s</a:t>
            </a:r>
            <a:r>
              <a:rPr lang="pt-BR" dirty="0" smtClean="0"/>
              <a:t> = </a:t>
            </a:r>
            <a:r>
              <a:rPr lang="pt-BR" i="1" dirty="0" smtClean="0"/>
              <a:t>k</a:t>
            </a:r>
            <a:r>
              <a:rPr lang="pt-BR" i="1" baseline="30000" dirty="0" smtClean="0"/>
              <a:t>−1 </a:t>
            </a:r>
            <a:r>
              <a:rPr lang="pt-BR" dirty="0" smtClean="0"/>
              <a:t>[</a:t>
            </a:r>
            <a:r>
              <a:rPr lang="pt-BR" i="1" dirty="0" smtClean="0"/>
              <a:t>H</a:t>
            </a:r>
            <a:r>
              <a:rPr lang="pt-BR" dirty="0" smtClean="0"/>
              <a:t>(</a:t>
            </a:r>
            <a:r>
              <a:rPr lang="pt-BR" i="1" dirty="0" smtClean="0"/>
              <a:t>M</a:t>
            </a:r>
            <a:r>
              <a:rPr lang="pt-BR" dirty="0" smtClean="0"/>
              <a:t>) + </a:t>
            </a:r>
            <a:r>
              <a:rPr lang="pt-BR" i="1" dirty="0" smtClean="0"/>
              <a:t>ar</a:t>
            </a:r>
            <a:r>
              <a:rPr lang="pt-BR" dirty="0" smtClean="0"/>
              <a:t>] (mod </a:t>
            </a:r>
            <a:r>
              <a:rPr lang="pt-BR" i="1" dirty="0" smtClean="0"/>
              <a:t>q</a:t>
            </a:r>
            <a:r>
              <a:rPr lang="pt-BR" dirty="0" smtClean="0"/>
              <a:t>).</a:t>
            </a:r>
          </a:p>
          <a:p>
            <a:pPr lvl="3"/>
            <a:r>
              <a:rPr lang="pl-PL" dirty="0" smtClean="0"/>
              <a:t>Podpisem Alicji dla wiadomości </a:t>
            </a:r>
            <a:r>
              <a:rPr lang="pl-PL" i="1" dirty="0" smtClean="0"/>
              <a:t>M</a:t>
            </a:r>
            <a:r>
              <a:rPr lang="pl-PL" dirty="0" smtClean="0"/>
              <a:t> jest para liczb {</a:t>
            </a:r>
            <a:r>
              <a:rPr lang="pl-PL" i="1" dirty="0" err="1" smtClean="0"/>
              <a:t>r</a:t>
            </a:r>
            <a:r>
              <a:rPr lang="pl-PL" i="1" dirty="0" smtClean="0"/>
              <a:t>, s</a:t>
            </a:r>
            <a:r>
              <a:rPr lang="pl-PL" dirty="0" smtClean="0"/>
              <a:t>}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DSA — Digital </a:t>
            </a:r>
            <a:r>
              <a:rPr lang="pl-PL" dirty="0" err="1" smtClean="0"/>
              <a:t>Signature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Weryfikacja</a:t>
            </a:r>
          </a:p>
          <a:p>
            <a:pPr lvl="3"/>
            <a:r>
              <a:rPr lang="pl-PL" dirty="0" smtClean="0"/>
              <a:t>Bolek pobiera klucz publiczny Alicji {</a:t>
            </a:r>
            <a:r>
              <a:rPr lang="pl-PL" i="1" dirty="0" smtClean="0"/>
              <a:t>b, c, p, q</a:t>
            </a:r>
            <a:r>
              <a:rPr lang="pl-PL" dirty="0" smtClean="0"/>
              <a:t>}</a:t>
            </a:r>
          </a:p>
          <a:p>
            <a:pPr lvl="3"/>
            <a:r>
              <a:rPr lang="pl-PL" dirty="0" smtClean="0"/>
              <a:t>Bolek sprawdza czy 0 &lt; </a:t>
            </a:r>
            <a:r>
              <a:rPr lang="pl-PL" i="1" dirty="0" err="1" smtClean="0"/>
              <a:t>r</a:t>
            </a:r>
            <a:r>
              <a:rPr lang="pl-PL" dirty="0" smtClean="0"/>
              <a:t> &lt; </a:t>
            </a:r>
            <a:r>
              <a:rPr lang="pl-PL" i="1" dirty="0" smtClean="0"/>
              <a:t>q</a:t>
            </a:r>
            <a:r>
              <a:rPr lang="pl-PL" dirty="0" smtClean="0"/>
              <a:t>  i  0 &lt; </a:t>
            </a:r>
            <a:r>
              <a:rPr lang="pl-PL" i="1" dirty="0" smtClean="0"/>
              <a:t>s</a:t>
            </a:r>
            <a:r>
              <a:rPr lang="pl-PL" dirty="0" smtClean="0"/>
              <a:t> &lt; </a:t>
            </a:r>
            <a:r>
              <a:rPr lang="pl-PL" i="1" dirty="0" smtClean="0"/>
              <a:t>q</a:t>
            </a:r>
            <a:r>
              <a:rPr lang="pl-PL" dirty="0" smtClean="0"/>
              <a:t>, jeśli nie, to podpis jest fałszywy</a:t>
            </a:r>
          </a:p>
          <a:p>
            <a:pPr lvl="3"/>
            <a:r>
              <a:rPr lang="pl-PL" dirty="0" smtClean="0"/>
              <a:t>Bolek oblicza:</a:t>
            </a:r>
          </a:p>
          <a:p>
            <a:pPr lvl="4">
              <a:buNone/>
            </a:pPr>
            <a:r>
              <a:rPr lang="pl-PL" i="1" dirty="0" smtClean="0"/>
              <a:t>H</a:t>
            </a:r>
            <a:r>
              <a:rPr lang="pl-PL" dirty="0" smtClean="0"/>
              <a:t>(</a:t>
            </a:r>
            <a:r>
              <a:rPr lang="pl-PL" i="1" dirty="0" smtClean="0"/>
              <a:t>M</a:t>
            </a:r>
            <a:r>
              <a:rPr lang="pl-PL" dirty="0" smtClean="0"/>
              <a:t>) i </a:t>
            </a:r>
            <a:r>
              <a:rPr lang="pl-PL" i="1" dirty="0" smtClean="0"/>
              <a:t>w</a:t>
            </a:r>
            <a:r>
              <a:rPr lang="pl-PL" dirty="0" smtClean="0"/>
              <a:t> = s</a:t>
            </a:r>
            <a:r>
              <a:rPr lang="pl-PL" baseline="30000" dirty="0" smtClean="0"/>
              <a:t>−1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q),</a:t>
            </a:r>
          </a:p>
          <a:p>
            <a:pPr lvl="4">
              <a:buNone/>
            </a:pPr>
            <a:r>
              <a:rPr lang="pl-PL" i="1" dirty="0" smtClean="0"/>
              <a:t>u</a:t>
            </a:r>
            <a:r>
              <a:rPr lang="pl-PL" i="1" baseline="-25000" dirty="0" smtClean="0"/>
              <a:t>1</a:t>
            </a:r>
            <a:r>
              <a:rPr lang="pl-PL" dirty="0" smtClean="0"/>
              <a:t> = </a:t>
            </a:r>
            <a:r>
              <a:rPr lang="pl-PL" i="1" dirty="0" err="1" smtClean="0"/>
              <a:t>wH</a:t>
            </a:r>
            <a:r>
              <a:rPr lang="pl-PL" dirty="0" smtClean="0"/>
              <a:t>(</a:t>
            </a:r>
            <a:r>
              <a:rPr lang="pl-PL" i="1" dirty="0" smtClean="0"/>
              <a:t>M</a:t>
            </a:r>
            <a:r>
              <a:rPr lang="pl-PL" dirty="0" smtClean="0"/>
              <a:t>)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q</a:t>
            </a:r>
            <a:r>
              <a:rPr lang="pl-PL" dirty="0" smtClean="0"/>
              <a:t>),</a:t>
            </a:r>
          </a:p>
          <a:p>
            <a:pPr lvl="4">
              <a:buNone/>
            </a:pPr>
            <a:r>
              <a:rPr lang="pl-PL" i="1" dirty="0" smtClean="0"/>
              <a:t>u</a:t>
            </a:r>
            <a:r>
              <a:rPr lang="pl-PL" i="1" baseline="-25000" dirty="0" smtClean="0"/>
              <a:t>2</a:t>
            </a:r>
            <a:r>
              <a:rPr lang="pl-PL" dirty="0" smtClean="0"/>
              <a:t> = </a:t>
            </a:r>
            <a:r>
              <a:rPr lang="pl-PL" i="1" dirty="0" err="1" smtClean="0"/>
              <a:t>rw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q</a:t>
            </a:r>
            <a:r>
              <a:rPr lang="pl-PL" dirty="0" smtClean="0"/>
              <a:t>),</a:t>
            </a:r>
          </a:p>
          <a:p>
            <a:pPr lvl="4">
              <a:buNone/>
            </a:pPr>
            <a:r>
              <a:rPr lang="da-DK" i="1" dirty="0" smtClean="0"/>
              <a:t>v </a:t>
            </a:r>
            <a:r>
              <a:rPr lang="da-DK" dirty="0" smtClean="0"/>
              <a:t>= (</a:t>
            </a:r>
            <a:r>
              <a:rPr lang="da-DK" i="1" dirty="0" smtClean="0"/>
              <a:t>b</a:t>
            </a:r>
            <a:r>
              <a:rPr lang="da-DK" i="1" baseline="30000" dirty="0" smtClean="0"/>
              <a:t>u</a:t>
            </a:r>
            <a:r>
              <a:rPr lang="da-DK" i="1" baseline="10000" dirty="0" smtClean="0"/>
              <a:t>1</a:t>
            </a:r>
            <a:r>
              <a:rPr lang="da-DK" i="1" dirty="0" smtClean="0"/>
              <a:t>c</a:t>
            </a:r>
            <a:r>
              <a:rPr lang="da-DK" i="1" baseline="30000" dirty="0" smtClean="0"/>
              <a:t>u</a:t>
            </a:r>
            <a:r>
              <a:rPr lang="da-DK" i="1" baseline="10000" dirty="0" smtClean="0"/>
              <a:t>2</a:t>
            </a:r>
            <a:r>
              <a:rPr lang="da-DK" dirty="0" smtClean="0"/>
              <a:t> (mod </a:t>
            </a:r>
            <a:r>
              <a:rPr lang="da-DK" i="1" dirty="0" smtClean="0"/>
              <a:t>p</a:t>
            </a:r>
            <a:r>
              <a:rPr lang="da-DK" dirty="0" smtClean="0"/>
              <a:t>)) (mod </a:t>
            </a:r>
            <a:r>
              <a:rPr lang="da-DK" i="1" dirty="0" smtClean="0"/>
              <a:t>q</a:t>
            </a:r>
            <a:r>
              <a:rPr lang="da-DK" dirty="0" smtClean="0"/>
              <a:t>).</a:t>
            </a:r>
          </a:p>
          <a:p>
            <a:pPr lvl="3"/>
            <a:r>
              <a:rPr lang="pl-PL" dirty="0" smtClean="0"/>
              <a:t>Bolek uznaje podpis za prawdziwy jeśli </a:t>
            </a:r>
            <a:r>
              <a:rPr lang="pl-PL" i="1" dirty="0" smtClean="0"/>
              <a:t>v = r.</a:t>
            </a:r>
            <a:endParaRPr lang="pl-PL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DSA — Digital </a:t>
            </a:r>
            <a:r>
              <a:rPr lang="pl-PL" dirty="0" err="1" smtClean="0"/>
              <a:t>Signature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b="1" dirty="0" smtClean="0"/>
              <a:t>Uzasadnienie</a:t>
            </a:r>
          </a:p>
          <a:p>
            <a:pPr lvl="2"/>
            <a:r>
              <a:rPr lang="pl-PL" dirty="0" smtClean="0">
                <a:solidFill>
                  <a:srgbClr val="0070C0"/>
                </a:solidFill>
              </a:rPr>
              <a:t>Jeśli {</a:t>
            </a:r>
            <a:r>
              <a:rPr lang="pl-PL" i="1" dirty="0" err="1" smtClean="0">
                <a:solidFill>
                  <a:srgbClr val="0070C0"/>
                </a:solidFill>
              </a:rPr>
              <a:t>r</a:t>
            </a:r>
            <a:r>
              <a:rPr lang="pl-PL" i="1" dirty="0" smtClean="0">
                <a:solidFill>
                  <a:srgbClr val="0070C0"/>
                </a:solidFill>
              </a:rPr>
              <a:t>, s</a:t>
            </a:r>
            <a:r>
              <a:rPr lang="pl-PL" dirty="0" smtClean="0">
                <a:solidFill>
                  <a:srgbClr val="0070C0"/>
                </a:solidFill>
              </a:rPr>
              <a:t>} jest prawdziwym podpisem Alicji dla wiadomości M, to H(M)  </a:t>
            </a:r>
            <a:r>
              <a:rPr lang="pl-PL" dirty="0" err="1" smtClean="0">
                <a:solidFill>
                  <a:srgbClr val="0070C0"/>
                </a:solidFill>
              </a:rPr>
              <a:t>−</a:t>
            </a:r>
            <a:r>
              <a:rPr lang="pl-PL" i="1" dirty="0" err="1" smtClean="0">
                <a:solidFill>
                  <a:srgbClr val="0070C0"/>
                </a:solidFill>
              </a:rPr>
              <a:t>ar</a:t>
            </a:r>
            <a:r>
              <a:rPr lang="pl-PL" dirty="0" smtClean="0">
                <a:solidFill>
                  <a:srgbClr val="0070C0"/>
                </a:solidFill>
              </a:rPr>
              <a:t> + </a:t>
            </a:r>
            <a:r>
              <a:rPr lang="pl-PL" i="1" dirty="0" err="1" smtClean="0">
                <a:solidFill>
                  <a:srgbClr val="0070C0"/>
                </a:solidFill>
              </a:rPr>
              <a:t>ks</a:t>
            </a:r>
            <a:r>
              <a:rPr lang="pl-PL" dirty="0" smtClean="0">
                <a:solidFill>
                  <a:srgbClr val="0070C0"/>
                </a:solidFill>
              </a:rPr>
              <a:t> (</a:t>
            </a:r>
            <a:r>
              <a:rPr lang="pl-PL" dirty="0" err="1" smtClean="0">
                <a:solidFill>
                  <a:srgbClr val="0070C0"/>
                </a:solidFill>
              </a:rPr>
              <a:t>mod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i="1" dirty="0" smtClean="0">
                <a:solidFill>
                  <a:srgbClr val="0070C0"/>
                </a:solidFill>
              </a:rPr>
              <a:t>q</a:t>
            </a:r>
            <a:r>
              <a:rPr lang="pl-PL" dirty="0" smtClean="0">
                <a:solidFill>
                  <a:srgbClr val="0070C0"/>
                </a:solidFill>
              </a:rPr>
              <a:t>). Mnożąc stronami przez w i przekształcając otrzymujemy:</a:t>
            </a:r>
          </a:p>
          <a:p>
            <a:pPr lvl="4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wH</a:t>
            </a:r>
            <a:r>
              <a:rPr lang="pl-PL" sz="2400" dirty="0" smtClean="0">
                <a:solidFill>
                  <a:srgbClr val="0070C0"/>
                </a:solidFill>
              </a:rPr>
              <a:t>(</a:t>
            </a:r>
            <a:r>
              <a:rPr lang="pl-PL" sz="2400" i="1" dirty="0" smtClean="0">
                <a:solidFill>
                  <a:srgbClr val="0070C0"/>
                </a:solidFill>
              </a:rPr>
              <a:t>M</a:t>
            </a:r>
            <a:r>
              <a:rPr lang="pl-PL" sz="2400" dirty="0" smtClean="0">
                <a:solidFill>
                  <a:srgbClr val="0070C0"/>
                </a:solidFill>
              </a:rPr>
              <a:t>) + </a:t>
            </a:r>
            <a:r>
              <a:rPr lang="pl-PL" sz="2400" i="1" dirty="0" err="1" smtClean="0">
                <a:solidFill>
                  <a:srgbClr val="0070C0"/>
                </a:solidFill>
              </a:rPr>
              <a:t>arw</a:t>
            </a:r>
            <a:r>
              <a:rPr lang="pl-PL" sz="2400" dirty="0" smtClean="0">
                <a:solidFill>
                  <a:srgbClr val="0070C0"/>
                </a:solidFill>
              </a:rPr>
              <a:t>  </a:t>
            </a:r>
            <a:r>
              <a:rPr lang="pl-PL" sz="2400" i="1" dirty="0" smtClean="0">
                <a:solidFill>
                  <a:srgbClr val="0070C0"/>
                </a:solidFill>
              </a:rPr>
              <a:t>k</a:t>
            </a:r>
            <a:r>
              <a:rPr lang="pl-PL" sz="2400" dirty="0" smtClean="0">
                <a:solidFill>
                  <a:srgbClr val="0070C0"/>
                </a:solidFill>
              </a:rPr>
              <a:t> (</a:t>
            </a:r>
            <a:r>
              <a:rPr lang="pl-PL" sz="2400" dirty="0" err="1" smtClean="0">
                <a:solidFill>
                  <a:srgbClr val="0070C0"/>
                </a:solidFill>
              </a:rPr>
              <a:t>mod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q</a:t>
            </a:r>
            <a:r>
              <a:rPr lang="pl-PL" sz="2400" dirty="0" smtClean="0">
                <a:solidFill>
                  <a:srgbClr val="0070C0"/>
                </a:solidFill>
              </a:rPr>
              <a:t>)</a:t>
            </a:r>
            <a:r>
              <a:rPr lang="pl-PL" dirty="0" smtClean="0">
                <a:solidFill>
                  <a:srgbClr val="0070C0"/>
                </a:solidFill>
              </a:rPr>
              <a:t>,                        </a:t>
            </a:r>
          </a:p>
          <a:p>
            <a:pPr lvl="2"/>
            <a:r>
              <a:rPr lang="pl-PL" dirty="0" smtClean="0">
                <a:solidFill>
                  <a:srgbClr val="0070C0"/>
                </a:solidFill>
              </a:rPr>
              <a:t>co jest równoważne </a:t>
            </a:r>
            <a:r>
              <a:rPr lang="pl-PL" i="1" dirty="0" smtClean="0">
                <a:solidFill>
                  <a:srgbClr val="0070C0"/>
                </a:solidFill>
              </a:rPr>
              <a:t>u</a:t>
            </a:r>
            <a:r>
              <a:rPr lang="pl-PL" i="1" baseline="-25000" dirty="0" smtClean="0">
                <a:solidFill>
                  <a:srgbClr val="0070C0"/>
                </a:solidFill>
              </a:rPr>
              <a:t>1</a:t>
            </a:r>
            <a:r>
              <a:rPr lang="pl-PL" dirty="0" smtClean="0">
                <a:solidFill>
                  <a:srgbClr val="0070C0"/>
                </a:solidFill>
              </a:rPr>
              <a:t> + </a:t>
            </a:r>
            <a:r>
              <a:rPr lang="pl-PL" i="1" dirty="0" smtClean="0">
                <a:solidFill>
                  <a:srgbClr val="0070C0"/>
                </a:solidFill>
              </a:rPr>
              <a:t>au</a:t>
            </a:r>
            <a:r>
              <a:rPr lang="pl-PL" i="1" baseline="-25000" dirty="0" smtClean="0">
                <a:solidFill>
                  <a:srgbClr val="0070C0"/>
                </a:solidFill>
              </a:rPr>
              <a:t>2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dirty="0" smtClean="0">
                <a:solidFill>
                  <a:srgbClr val="0070C0"/>
                </a:solidFill>
              </a:rPr>
              <a:t>   </a:t>
            </a:r>
            <a:r>
              <a:rPr lang="pl-PL" i="1" dirty="0" smtClean="0">
                <a:solidFill>
                  <a:srgbClr val="0070C0"/>
                </a:solidFill>
              </a:rPr>
              <a:t>k</a:t>
            </a:r>
            <a:r>
              <a:rPr lang="pl-PL" dirty="0" smtClean="0">
                <a:solidFill>
                  <a:srgbClr val="0070C0"/>
                </a:solidFill>
              </a:rPr>
              <a:t> (</a:t>
            </a:r>
            <a:r>
              <a:rPr lang="pl-PL" dirty="0" err="1" smtClean="0">
                <a:solidFill>
                  <a:srgbClr val="0070C0"/>
                </a:solidFill>
              </a:rPr>
              <a:t>mod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i="1" dirty="0" smtClean="0">
                <a:solidFill>
                  <a:srgbClr val="0070C0"/>
                </a:solidFill>
              </a:rPr>
              <a:t>q</a:t>
            </a:r>
            <a:r>
              <a:rPr lang="pl-PL" dirty="0" smtClean="0">
                <a:solidFill>
                  <a:srgbClr val="0070C0"/>
                </a:solidFill>
              </a:rPr>
              <a:t>). </a:t>
            </a:r>
          </a:p>
          <a:p>
            <a:pPr lvl="2"/>
            <a:r>
              <a:rPr lang="pl-PL" dirty="0" smtClean="0">
                <a:solidFill>
                  <a:srgbClr val="0070C0"/>
                </a:solidFill>
              </a:rPr>
              <a:t>Podnosząc </a:t>
            </a:r>
            <a:r>
              <a:rPr lang="pl-PL" i="1" dirty="0" smtClean="0">
                <a:solidFill>
                  <a:srgbClr val="0070C0"/>
                </a:solidFill>
              </a:rPr>
              <a:t>b</a:t>
            </a:r>
            <a:r>
              <a:rPr lang="pl-PL" dirty="0" smtClean="0">
                <a:solidFill>
                  <a:srgbClr val="0070C0"/>
                </a:solidFill>
              </a:rPr>
              <a:t> do potęgi lewej i prawej strony tej kongruencji otrzymujemy:</a:t>
            </a:r>
          </a:p>
          <a:p>
            <a:pPr lvl="3">
              <a:buNone/>
            </a:pPr>
            <a:r>
              <a:rPr lang="da-DK" sz="2400" dirty="0" smtClean="0">
                <a:solidFill>
                  <a:srgbClr val="0070C0"/>
                </a:solidFill>
              </a:rPr>
              <a:t>(b</a:t>
            </a:r>
            <a:r>
              <a:rPr lang="da-DK" sz="2400" i="1" baseline="30000" dirty="0" smtClean="0">
                <a:solidFill>
                  <a:srgbClr val="0070C0"/>
                </a:solidFill>
              </a:rPr>
              <a:t>u</a:t>
            </a:r>
            <a:r>
              <a:rPr lang="da-DK" sz="2400" i="1" baseline="10000" dirty="0" smtClean="0">
                <a:solidFill>
                  <a:srgbClr val="0070C0"/>
                </a:solidFill>
              </a:rPr>
              <a:t>1</a:t>
            </a:r>
            <a:r>
              <a:rPr lang="da-DK" sz="2400" i="1" baseline="30000" dirty="0" smtClean="0">
                <a:solidFill>
                  <a:srgbClr val="0070C0"/>
                </a:solidFill>
              </a:rPr>
              <a:t>+au</a:t>
            </a:r>
            <a:r>
              <a:rPr lang="da-DK" sz="2400" i="1" baseline="10000" dirty="0" smtClean="0">
                <a:solidFill>
                  <a:srgbClr val="0070C0"/>
                </a:solidFill>
              </a:rPr>
              <a:t>2</a:t>
            </a:r>
            <a:r>
              <a:rPr lang="da-DK" sz="2400" dirty="0" smtClean="0">
                <a:solidFill>
                  <a:srgbClr val="0070C0"/>
                </a:solidFill>
              </a:rPr>
              <a:t> (mod </a:t>
            </a:r>
            <a:r>
              <a:rPr lang="da-DK" sz="2400" i="1" dirty="0" smtClean="0">
                <a:solidFill>
                  <a:srgbClr val="0070C0"/>
                </a:solidFill>
              </a:rPr>
              <a:t>p</a:t>
            </a:r>
            <a:r>
              <a:rPr lang="da-DK" sz="2400" dirty="0" smtClean="0">
                <a:solidFill>
                  <a:srgbClr val="0070C0"/>
                </a:solidFill>
              </a:rPr>
              <a:t>)) (mod </a:t>
            </a:r>
            <a:r>
              <a:rPr lang="da-DK" sz="2400" i="1" dirty="0" smtClean="0">
                <a:solidFill>
                  <a:srgbClr val="0070C0"/>
                </a:solidFill>
              </a:rPr>
              <a:t>q</a:t>
            </a:r>
            <a:r>
              <a:rPr lang="da-DK" sz="2400" dirty="0" smtClean="0">
                <a:solidFill>
                  <a:srgbClr val="0070C0"/>
                </a:solidFill>
              </a:rPr>
              <a:t>)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da-DK" sz="2400" dirty="0" smtClean="0">
                <a:solidFill>
                  <a:srgbClr val="0070C0"/>
                </a:solidFill>
              </a:rPr>
              <a:t>  (</a:t>
            </a:r>
            <a:r>
              <a:rPr lang="da-DK" sz="2400" i="1" dirty="0" smtClean="0">
                <a:solidFill>
                  <a:srgbClr val="0070C0"/>
                </a:solidFill>
              </a:rPr>
              <a:t>b</a:t>
            </a:r>
            <a:r>
              <a:rPr lang="da-DK" sz="2400" i="1" baseline="30000" dirty="0" smtClean="0">
                <a:solidFill>
                  <a:srgbClr val="0070C0"/>
                </a:solidFill>
              </a:rPr>
              <a:t>k</a:t>
            </a:r>
            <a:r>
              <a:rPr lang="da-DK" sz="2400" dirty="0" smtClean="0">
                <a:solidFill>
                  <a:srgbClr val="0070C0"/>
                </a:solidFill>
              </a:rPr>
              <a:t> (mod </a:t>
            </a:r>
            <a:r>
              <a:rPr lang="da-DK" sz="2400" i="1" dirty="0" smtClean="0">
                <a:solidFill>
                  <a:srgbClr val="0070C0"/>
                </a:solidFill>
              </a:rPr>
              <a:t>p</a:t>
            </a:r>
            <a:r>
              <a:rPr lang="da-DK" sz="2400" dirty="0" smtClean="0">
                <a:solidFill>
                  <a:srgbClr val="0070C0"/>
                </a:solidFill>
              </a:rPr>
              <a:t>)) (mod </a:t>
            </a:r>
            <a:r>
              <a:rPr lang="da-DK" sz="2400" i="1" dirty="0" smtClean="0">
                <a:solidFill>
                  <a:srgbClr val="0070C0"/>
                </a:solidFill>
              </a:rPr>
              <a:t>q</a:t>
            </a:r>
            <a:r>
              <a:rPr lang="da-DK" sz="2400" dirty="0" smtClean="0">
                <a:solidFill>
                  <a:srgbClr val="0070C0"/>
                </a:solidFill>
              </a:rPr>
              <a:t>) </a:t>
            </a:r>
            <a:endParaRPr lang="pl-PL" sz="2400" dirty="0" smtClean="0">
              <a:solidFill>
                <a:srgbClr val="0070C0"/>
              </a:solidFill>
            </a:endParaRPr>
          </a:p>
          <a:p>
            <a:pPr lvl="2">
              <a:buNone/>
            </a:pPr>
            <a:r>
              <a:rPr lang="pl-PL" dirty="0" smtClean="0">
                <a:solidFill>
                  <a:srgbClr val="0070C0"/>
                </a:solidFill>
              </a:rPr>
              <a:t>	</a:t>
            </a:r>
            <a:r>
              <a:rPr lang="da-DK" dirty="0" smtClean="0">
                <a:solidFill>
                  <a:srgbClr val="0070C0"/>
                </a:solidFill>
              </a:rPr>
              <a:t>i dalej</a:t>
            </a:r>
            <a:r>
              <a:rPr lang="pl-PL" dirty="0" smtClean="0">
                <a:solidFill>
                  <a:srgbClr val="0070C0"/>
                </a:solidFill>
              </a:rPr>
              <a:t> mamy</a:t>
            </a:r>
          </a:p>
          <a:p>
            <a:pPr lvl="2">
              <a:buNone/>
            </a:pPr>
            <a:r>
              <a:rPr lang="pl-PL" dirty="0" smtClean="0">
                <a:solidFill>
                  <a:srgbClr val="0070C0"/>
                </a:solidFill>
              </a:rPr>
              <a:t>	</a:t>
            </a:r>
            <a:r>
              <a:rPr lang="da-DK" dirty="0" smtClean="0">
                <a:solidFill>
                  <a:srgbClr val="0070C0"/>
                </a:solidFill>
              </a:rPr>
              <a:t>(</a:t>
            </a:r>
            <a:r>
              <a:rPr lang="da-DK" i="1" dirty="0" smtClean="0">
                <a:solidFill>
                  <a:srgbClr val="0070C0"/>
                </a:solidFill>
              </a:rPr>
              <a:t>b</a:t>
            </a:r>
            <a:r>
              <a:rPr lang="da-DK" i="1" baseline="30000" dirty="0" smtClean="0">
                <a:solidFill>
                  <a:srgbClr val="0070C0"/>
                </a:solidFill>
              </a:rPr>
              <a:t>u</a:t>
            </a:r>
            <a:r>
              <a:rPr lang="da-DK" i="1" baseline="10000" dirty="0" smtClean="0">
                <a:solidFill>
                  <a:srgbClr val="0070C0"/>
                </a:solidFill>
              </a:rPr>
              <a:t>1</a:t>
            </a:r>
            <a:r>
              <a:rPr lang="da-DK" i="1" dirty="0" smtClean="0">
                <a:solidFill>
                  <a:srgbClr val="0070C0"/>
                </a:solidFill>
              </a:rPr>
              <a:t> c</a:t>
            </a:r>
            <a:r>
              <a:rPr lang="da-DK" i="1" baseline="30000" dirty="0" smtClean="0">
                <a:solidFill>
                  <a:srgbClr val="0070C0"/>
                </a:solidFill>
              </a:rPr>
              <a:t>u</a:t>
            </a:r>
            <a:r>
              <a:rPr lang="da-DK" i="1" baseline="10000" dirty="0" smtClean="0">
                <a:solidFill>
                  <a:srgbClr val="0070C0"/>
                </a:solidFill>
              </a:rPr>
              <a:t>2</a:t>
            </a:r>
            <a:r>
              <a:rPr lang="da-DK" i="1" dirty="0" smtClean="0">
                <a:solidFill>
                  <a:srgbClr val="0070C0"/>
                </a:solidFill>
              </a:rPr>
              <a:t> </a:t>
            </a:r>
            <a:r>
              <a:rPr lang="da-DK" dirty="0" smtClean="0">
                <a:solidFill>
                  <a:srgbClr val="0070C0"/>
                </a:solidFill>
              </a:rPr>
              <a:t>(mod </a:t>
            </a:r>
            <a:r>
              <a:rPr lang="da-DK" i="1" dirty="0" smtClean="0">
                <a:solidFill>
                  <a:srgbClr val="0070C0"/>
                </a:solidFill>
              </a:rPr>
              <a:t>p</a:t>
            </a:r>
            <a:r>
              <a:rPr lang="da-DK" dirty="0" smtClean="0">
                <a:solidFill>
                  <a:srgbClr val="0070C0"/>
                </a:solidFill>
              </a:rPr>
              <a:t>)) (mod </a:t>
            </a:r>
            <a:r>
              <a:rPr lang="da-DK" i="1" dirty="0" smtClean="0">
                <a:solidFill>
                  <a:srgbClr val="0070C0"/>
                </a:solidFill>
              </a:rPr>
              <a:t>q</a:t>
            </a:r>
            <a:r>
              <a:rPr lang="da-DK" dirty="0" smtClean="0">
                <a:solidFill>
                  <a:srgbClr val="0070C0"/>
                </a:solidFill>
              </a:rPr>
              <a:t>) </a:t>
            </a:r>
            <a:r>
              <a:rPr lang="da-DK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dirty="0" smtClean="0">
                <a:solidFill>
                  <a:srgbClr val="0070C0"/>
                </a:solidFill>
              </a:rPr>
              <a:t>  </a:t>
            </a:r>
            <a:r>
              <a:rPr lang="da-DK" dirty="0" smtClean="0">
                <a:solidFill>
                  <a:srgbClr val="0070C0"/>
                </a:solidFill>
              </a:rPr>
              <a:t>(</a:t>
            </a:r>
            <a:r>
              <a:rPr lang="da-DK" i="1" dirty="0" smtClean="0">
                <a:solidFill>
                  <a:srgbClr val="0070C0"/>
                </a:solidFill>
              </a:rPr>
              <a:t>b</a:t>
            </a:r>
            <a:r>
              <a:rPr lang="da-DK" i="1" baseline="30000" dirty="0" smtClean="0">
                <a:solidFill>
                  <a:srgbClr val="0070C0"/>
                </a:solidFill>
              </a:rPr>
              <a:t>k</a:t>
            </a:r>
            <a:r>
              <a:rPr lang="da-DK" dirty="0" smtClean="0">
                <a:solidFill>
                  <a:srgbClr val="0070C0"/>
                </a:solidFill>
              </a:rPr>
              <a:t> (mod </a:t>
            </a:r>
            <a:r>
              <a:rPr lang="da-DK" i="1" dirty="0" smtClean="0">
                <a:solidFill>
                  <a:srgbClr val="0070C0"/>
                </a:solidFill>
              </a:rPr>
              <a:t>p</a:t>
            </a:r>
            <a:r>
              <a:rPr lang="da-DK" dirty="0" smtClean="0">
                <a:solidFill>
                  <a:srgbClr val="0070C0"/>
                </a:solidFill>
              </a:rPr>
              <a:t>)) (mod </a:t>
            </a:r>
            <a:r>
              <a:rPr lang="da-DK" i="1" dirty="0" smtClean="0">
                <a:solidFill>
                  <a:srgbClr val="0070C0"/>
                </a:solidFill>
              </a:rPr>
              <a:t>q</a:t>
            </a:r>
            <a:r>
              <a:rPr lang="da-DK" dirty="0" smtClean="0">
                <a:solidFill>
                  <a:srgbClr val="0070C0"/>
                </a:solidFill>
              </a:rPr>
              <a:t>), </a:t>
            </a:r>
            <a:r>
              <a:rPr lang="pl-PL" dirty="0" smtClean="0">
                <a:solidFill>
                  <a:srgbClr val="0070C0"/>
                </a:solidFill>
              </a:rPr>
              <a:t>            </a:t>
            </a:r>
            <a:r>
              <a:rPr lang="da-DK" dirty="0" smtClean="0">
                <a:solidFill>
                  <a:srgbClr val="0070C0"/>
                </a:solidFill>
              </a:rPr>
              <a:t>a to</a:t>
            </a:r>
            <a:r>
              <a:rPr lang="pl-PL" dirty="0" smtClean="0">
                <a:solidFill>
                  <a:srgbClr val="0070C0"/>
                </a:solidFill>
              </a:rPr>
              <a:t> oznacza </a:t>
            </a:r>
            <a:r>
              <a:rPr lang="pl-PL" i="1" dirty="0" smtClean="0">
                <a:solidFill>
                  <a:srgbClr val="0070C0"/>
                </a:solidFill>
              </a:rPr>
              <a:t>v = r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DSA — Digital </a:t>
            </a:r>
            <a:r>
              <a:rPr lang="pl-PL" dirty="0" err="1" smtClean="0"/>
              <a:t>Signature</a:t>
            </a:r>
            <a:r>
              <a:rPr lang="pl-PL" dirty="0" smtClean="0"/>
              <a:t> </a:t>
            </a:r>
            <a:r>
              <a:rPr lang="pl-PL" dirty="0" err="1" smtClean="0"/>
              <a:t>Algorithm</a:t>
            </a:r>
            <a:endParaRPr lang="pl-PL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Zasadniczym założeniem protokołów podpisów cyfrowych jest świadomość osoby składającej podpis na dokumencie tego co podpisuje. </a:t>
            </a:r>
          </a:p>
          <a:p>
            <a:pPr lvl="2"/>
            <a:r>
              <a:rPr lang="pl-PL" dirty="0" smtClean="0"/>
              <a:t>Nie należy podpisywać dokumentów wyglądających na losowy ciąg bitów.</a:t>
            </a:r>
          </a:p>
          <a:p>
            <a:pPr lvl="2"/>
            <a:endParaRPr lang="pl-PL" dirty="0" smtClean="0"/>
          </a:p>
          <a:p>
            <a:pPr lvl="3"/>
            <a:r>
              <a:rPr lang="pl-PL" dirty="0" smtClean="0"/>
              <a:t>Od powyższej zasady są jednak odstępstwa. </a:t>
            </a:r>
          </a:p>
          <a:p>
            <a:pPr lvl="3"/>
            <a:r>
              <a:rPr lang="pl-PL" dirty="0" smtClean="0"/>
              <a:t>Przypuśćmy, że Bolek jest notariuszem, zaś Alicja chce aby Bolek potwierdził notarialnie istnienie dokumentu, ale nie chce aby ten dokument obejrzał. Mamy wtedy do czynienia z tzw. </a:t>
            </a:r>
            <a:r>
              <a:rPr lang="pl-PL" b="1" dirty="0" smtClean="0">
                <a:solidFill>
                  <a:schemeClr val="bg2"/>
                </a:solidFill>
              </a:rPr>
              <a:t>ślepym podpisem.</a:t>
            </a:r>
            <a:r>
              <a:rPr lang="pl-PL" dirty="0" smtClean="0"/>
              <a:t> Cyfrowo ślepy podpis można zrealizować korzystając np. z algorytmu RSA.</a:t>
            </a:r>
            <a:endParaRPr lang="pl-PL" b="1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Ślepe podpisy cyfrowe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Alicja szyfruje dokument używając swojego klucza prywatnego, podpisując w ten sposób dokument,</a:t>
            </a:r>
          </a:p>
          <a:p>
            <a:r>
              <a:rPr lang="pl-PL" dirty="0" smtClean="0"/>
              <a:t>Alicja przesyła tak podpisany dokument do Bolka,</a:t>
            </a:r>
          </a:p>
          <a:p>
            <a:r>
              <a:rPr lang="pl-PL" dirty="0" smtClean="0"/>
              <a:t>Bolek deszyfruje dokument używając klucza publicznego  Alicji, weryfikując w ten sposób podpis Alicji.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Podpis cyfrowy: kryptosystem z kluczem publicznym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Ślepy podpis z użyciem RSA</a:t>
            </a:r>
          </a:p>
          <a:p>
            <a:pPr lvl="3"/>
            <a:r>
              <a:rPr lang="pl-PL" dirty="0" smtClean="0"/>
              <a:t>Alicja pobiera klucz publiczny Bolka {</a:t>
            </a:r>
            <a:r>
              <a:rPr lang="pl-PL" i="1" dirty="0" smtClean="0"/>
              <a:t>e, n</a:t>
            </a:r>
            <a:r>
              <a:rPr lang="pl-PL" dirty="0" smtClean="0"/>
              <a:t>}</a:t>
            </a:r>
          </a:p>
          <a:p>
            <a:pPr lvl="3"/>
            <a:r>
              <a:rPr lang="pl-PL" dirty="0" smtClean="0"/>
              <a:t>Alicja wybiera liczbę losową </a:t>
            </a:r>
            <a:r>
              <a:rPr lang="pl-PL" i="1" dirty="0" smtClean="0"/>
              <a:t>k</a:t>
            </a:r>
            <a:r>
              <a:rPr lang="pl-PL" dirty="0" smtClean="0"/>
              <a:t>, 0 &lt; </a:t>
            </a:r>
            <a:r>
              <a:rPr lang="pl-PL" i="1" dirty="0" smtClean="0"/>
              <a:t>k</a:t>
            </a:r>
            <a:r>
              <a:rPr lang="pl-PL" dirty="0" smtClean="0"/>
              <a:t> &lt; </a:t>
            </a:r>
            <a:r>
              <a:rPr lang="pl-PL" i="1" dirty="0" smtClean="0"/>
              <a:t>n</a:t>
            </a:r>
            <a:r>
              <a:rPr lang="pl-PL" dirty="0" smtClean="0"/>
              <a:t>,</a:t>
            </a:r>
          </a:p>
          <a:p>
            <a:pPr lvl="3"/>
            <a:r>
              <a:rPr lang="pl-PL" dirty="0" smtClean="0"/>
              <a:t>Alicja oblicza </a:t>
            </a:r>
            <a:r>
              <a:rPr lang="pl-PL" i="1" dirty="0" smtClean="0"/>
              <a:t>z</a:t>
            </a:r>
            <a:r>
              <a:rPr lang="pl-PL" dirty="0" smtClean="0"/>
              <a:t> = </a:t>
            </a:r>
            <a:r>
              <a:rPr lang="pl-PL" i="1" dirty="0" smtClean="0"/>
              <a:t>M </a:t>
            </a:r>
            <a:r>
              <a:rPr lang="pl-PL" i="1" dirty="0" err="1" smtClean="0"/>
              <a:t>k</a:t>
            </a:r>
            <a:r>
              <a:rPr lang="pl-PL" i="1" baseline="30000" dirty="0" err="1" smtClean="0"/>
              <a:t>e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 i przesyła </a:t>
            </a:r>
            <a:r>
              <a:rPr lang="pl-PL" i="1" dirty="0" smtClean="0"/>
              <a:t>z</a:t>
            </a:r>
            <a:r>
              <a:rPr lang="pl-PL" dirty="0" smtClean="0"/>
              <a:t> do Bolka</a:t>
            </a:r>
          </a:p>
          <a:p>
            <a:pPr lvl="3"/>
            <a:r>
              <a:rPr lang="pl-PL" dirty="0" smtClean="0"/>
              <a:t>Bolek oblicza </a:t>
            </a:r>
            <a:r>
              <a:rPr lang="pl-PL" i="1" dirty="0" err="1" smtClean="0"/>
              <a:t>z</a:t>
            </a:r>
            <a:r>
              <a:rPr lang="pl-PL" i="1" baseline="30000" dirty="0" err="1" smtClean="0"/>
              <a:t>d</a:t>
            </a:r>
            <a:r>
              <a:rPr lang="pl-PL" baseline="30000" dirty="0" smtClean="0"/>
              <a:t> </a:t>
            </a:r>
            <a:r>
              <a:rPr lang="pl-PL" dirty="0" smtClean="0"/>
              <a:t>= (</a:t>
            </a:r>
            <a:r>
              <a:rPr lang="pl-PL" i="1" dirty="0" smtClean="0"/>
              <a:t>M </a:t>
            </a:r>
            <a:r>
              <a:rPr lang="pl-PL" i="1" dirty="0" err="1" smtClean="0"/>
              <a:t>k</a:t>
            </a:r>
            <a:r>
              <a:rPr lang="pl-PL" i="1" baseline="30000" dirty="0" err="1" smtClean="0"/>
              <a:t>e</a:t>
            </a:r>
            <a:r>
              <a:rPr lang="pl-PL" dirty="0" smtClean="0"/>
              <a:t>)</a:t>
            </a:r>
            <a:r>
              <a:rPr lang="pl-PL" i="1" baseline="30000" dirty="0" smtClean="0"/>
              <a:t>d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 używając swojego klucza prywatnego {</a:t>
            </a:r>
            <a:r>
              <a:rPr lang="pl-PL" i="1" dirty="0" smtClean="0"/>
              <a:t>d, n</a:t>
            </a:r>
            <a:r>
              <a:rPr lang="pl-PL" dirty="0" smtClean="0"/>
              <a:t>} i wynik przesyła Alicji</a:t>
            </a:r>
          </a:p>
          <a:p>
            <a:pPr lvl="3"/>
            <a:r>
              <a:rPr lang="pl-PL" dirty="0" smtClean="0"/>
              <a:t>Alicja oblicza </a:t>
            </a:r>
            <a:r>
              <a:rPr lang="pl-PL" i="1" dirty="0" smtClean="0"/>
              <a:t>s</a:t>
            </a:r>
            <a:r>
              <a:rPr lang="pl-PL" dirty="0" smtClean="0"/>
              <a:t> = </a:t>
            </a:r>
            <a:r>
              <a:rPr lang="pl-PL" dirty="0" err="1" smtClean="0"/>
              <a:t>z</a:t>
            </a:r>
            <a:r>
              <a:rPr lang="pl-PL" baseline="30000" dirty="0" err="1" smtClean="0"/>
              <a:t>d</a:t>
            </a:r>
            <a:r>
              <a:rPr lang="pl-PL" dirty="0" smtClean="0"/>
              <a:t>/</a:t>
            </a:r>
            <a:r>
              <a:rPr lang="pl-PL" i="1" dirty="0" smtClean="0"/>
              <a:t>k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). </a:t>
            </a:r>
          </a:p>
          <a:p>
            <a:pPr lvl="3">
              <a:buNone/>
            </a:pPr>
            <a:r>
              <a:rPr lang="pl-PL" dirty="0" smtClean="0"/>
              <a:t>	Ponieważ </a:t>
            </a:r>
          </a:p>
          <a:p>
            <a:pPr lvl="3">
              <a:buNone/>
            </a:pPr>
            <a:r>
              <a:rPr lang="pl-PL" i="1" dirty="0" smtClean="0"/>
              <a:t>	z </a:t>
            </a:r>
            <a:r>
              <a:rPr lang="pl-PL" i="1" baseline="30000" dirty="0" smtClean="0"/>
              <a:t>d 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(</a:t>
            </a:r>
            <a:r>
              <a:rPr lang="pl-PL" i="1" dirty="0" smtClean="0"/>
              <a:t>M </a:t>
            </a:r>
            <a:r>
              <a:rPr lang="pl-PL" i="1" dirty="0" err="1" smtClean="0"/>
              <a:t>k</a:t>
            </a:r>
            <a:r>
              <a:rPr lang="pl-PL" i="1" baseline="30000" dirty="0" err="1" smtClean="0"/>
              <a:t>e</a:t>
            </a:r>
            <a:r>
              <a:rPr lang="pl-PL" dirty="0" smtClean="0"/>
              <a:t>)</a:t>
            </a:r>
            <a:r>
              <a:rPr lang="pl-PL" i="1" baseline="30000" dirty="0" smtClean="0"/>
              <a:t>d</a:t>
            </a:r>
            <a:r>
              <a:rPr lang="pl-PL" dirty="0" smtClean="0"/>
              <a:t>  </a:t>
            </a:r>
            <a:r>
              <a:rPr lang="pl-PL" dirty="0" smtClean="0">
                <a:sym typeface="Symbol"/>
              </a:rPr>
              <a:t> </a:t>
            </a:r>
            <a:r>
              <a:rPr lang="pl-PL" dirty="0" smtClean="0"/>
              <a:t> </a:t>
            </a:r>
            <a:r>
              <a:rPr lang="pl-PL" i="1" dirty="0" err="1" smtClean="0"/>
              <a:t>M</a:t>
            </a:r>
            <a:r>
              <a:rPr lang="pl-PL" i="1" baseline="30000" dirty="0" err="1" smtClean="0"/>
              <a:t>d</a:t>
            </a:r>
            <a:r>
              <a:rPr lang="pl-PL" i="1" dirty="0" err="1" smtClean="0"/>
              <a:t>k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), więc  </a:t>
            </a:r>
            <a:r>
              <a:rPr lang="pl-PL" i="1" dirty="0" err="1" smtClean="0"/>
              <a:t>z</a:t>
            </a:r>
            <a:r>
              <a:rPr lang="pl-PL" i="1" baseline="30000" dirty="0" err="1" smtClean="0"/>
              <a:t>d</a:t>
            </a:r>
            <a:r>
              <a:rPr lang="pl-PL" i="1" dirty="0" smtClean="0"/>
              <a:t>/k</a:t>
            </a:r>
            <a:r>
              <a:rPr lang="pl-PL" dirty="0" smtClean="0"/>
              <a:t> = </a:t>
            </a:r>
            <a:r>
              <a:rPr lang="pl-PL" i="1" dirty="0" err="1" smtClean="0"/>
              <a:t>M</a:t>
            </a:r>
            <a:r>
              <a:rPr lang="pl-PL" i="1" baseline="30000" dirty="0" err="1" smtClean="0"/>
              <a:t>d</a:t>
            </a:r>
            <a:r>
              <a:rPr lang="pl-PL" i="1" dirty="0" err="1" smtClean="0"/>
              <a:t>k</a:t>
            </a:r>
            <a:r>
              <a:rPr lang="pl-PL" i="1" dirty="0" smtClean="0"/>
              <a:t>/k</a:t>
            </a:r>
            <a:r>
              <a:rPr lang="pl-PL" dirty="0" smtClean="0"/>
              <a:t>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smtClean="0"/>
              <a:t>M</a:t>
            </a:r>
            <a:r>
              <a:rPr lang="pl-PL" i="1" baseline="30000" dirty="0" smtClean="0"/>
              <a:t>d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n), </a:t>
            </a:r>
          </a:p>
          <a:p>
            <a:pPr lvl="3">
              <a:buNone/>
            </a:pPr>
            <a:r>
              <a:rPr lang="pl-PL" dirty="0" smtClean="0"/>
              <a:t>	czyli </a:t>
            </a:r>
          </a:p>
          <a:p>
            <a:pPr lvl="3">
              <a:buNone/>
            </a:pPr>
            <a:r>
              <a:rPr lang="pl-PL" i="1" dirty="0" smtClean="0"/>
              <a:t>	s</a:t>
            </a:r>
            <a:r>
              <a:rPr lang="pl-PL" dirty="0" smtClean="0"/>
              <a:t> = </a:t>
            </a:r>
            <a:r>
              <a:rPr lang="pl-PL" i="1" dirty="0" smtClean="0"/>
              <a:t>M</a:t>
            </a:r>
            <a:r>
              <a:rPr lang="pl-PL" i="1" baseline="30000" dirty="0" smtClean="0"/>
              <a:t>d</a:t>
            </a:r>
            <a:r>
              <a:rPr lang="pl-PL" sz="1000" i="1" baseline="30000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 jest podpisem Bolka na wiadomości M.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Ślepe podpisy cyfrowe</a:t>
            </a:r>
            <a:endParaRPr lang="pl-PL" dirty="0"/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Podpis niezaprzeczalny </a:t>
            </a:r>
            <a:r>
              <a:rPr lang="pl-PL" dirty="0" smtClean="0">
                <a:solidFill>
                  <a:schemeClr val="bg2"/>
                </a:solidFill>
              </a:rPr>
              <a:t>nie może być sprawdzony bez zgody osoby podpisującej.</a:t>
            </a:r>
          </a:p>
          <a:p>
            <a:pPr lvl="2"/>
            <a:r>
              <a:rPr lang="pl-PL" dirty="0" smtClean="0"/>
              <a:t>Podpisujący </a:t>
            </a:r>
            <a:r>
              <a:rPr lang="pl-PL" dirty="0" smtClean="0">
                <a:solidFill>
                  <a:schemeClr val="bg2"/>
                </a:solidFill>
              </a:rPr>
              <a:t>nie może się wyprzeć swojego podpisu</a:t>
            </a:r>
            <a:r>
              <a:rPr lang="pl-PL" dirty="0" smtClean="0"/>
              <a:t>, ale może także dowieść, że podpis jest fałszywy (jeśli jest).</a:t>
            </a:r>
          </a:p>
          <a:p>
            <a:pPr lvl="2"/>
            <a:endParaRPr lang="pl-PL" b="1" dirty="0" smtClean="0">
              <a:solidFill>
                <a:schemeClr val="bg2"/>
              </a:solidFill>
            </a:endParaRPr>
          </a:p>
          <a:p>
            <a:pPr lvl="2"/>
            <a:r>
              <a:rPr lang="pl-PL" b="1" dirty="0" smtClean="0"/>
              <a:t>Niezaprzeczalny podpis oparty na logarytmach dyskretnych</a:t>
            </a:r>
          </a:p>
          <a:p>
            <a:pPr lvl="3"/>
            <a:r>
              <a:rPr lang="pl-PL" dirty="0" smtClean="0"/>
              <a:t>Zakładamy, że stroną podpisującą dokument jest Alicja.</a:t>
            </a:r>
          </a:p>
          <a:p>
            <a:pPr lvl="3">
              <a:buNone/>
            </a:pPr>
            <a:r>
              <a:rPr lang="pl-PL" b="1" dirty="0" smtClean="0"/>
              <a:t>Generacja klucza</a:t>
            </a:r>
          </a:p>
          <a:p>
            <a:pPr lvl="3"/>
            <a:r>
              <a:rPr lang="pl-PL" dirty="0" smtClean="0"/>
              <a:t>Alicja posiada klucz prywatny {</a:t>
            </a:r>
            <a:r>
              <a:rPr lang="pl-PL" i="1" dirty="0" smtClean="0"/>
              <a:t>a, g, p</a:t>
            </a:r>
            <a:r>
              <a:rPr lang="pl-PL" dirty="0" smtClean="0"/>
              <a:t>} oraz klucz publiczny         {</a:t>
            </a:r>
            <a:r>
              <a:rPr lang="pl-PL" i="1" dirty="0" smtClean="0"/>
              <a:t>b, g, p</a:t>
            </a:r>
            <a:r>
              <a:rPr lang="pl-PL" dirty="0" smtClean="0"/>
              <a:t>} wygenerowany jak w algorytmie </a:t>
            </a:r>
            <a:r>
              <a:rPr lang="pl-PL" dirty="0" err="1" smtClean="0"/>
              <a:t>ElGamala</a:t>
            </a:r>
            <a:r>
              <a:rPr lang="pl-PL" dirty="0" smtClean="0"/>
              <a:t>.</a:t>
            </a:r>
            <a:endParaRPr lang="pl-PL" b="1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Niezaprzeczalne podpisy cyfrowe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b="1" dirty="0" smtClean="0"/>
              <a:t>Podpisywanie</a:t>
            </a:r>
          </a:p>
          <a:p>
            <a:pPr lvl="3"/>
            <a:r>
              <a:rPr lang="pl-PL" dirty="0" smtClean="0"/>
              <a:t>Alicja oblicza </a:t>
            </a:r>
            <a:r>
              <a:rPr lang="pl-PL" i="1" dirty="0" smtClean="0"/>
              <a:t>z = M</a:t>
            </a:r>
            <a:r>
              <a:rPr lang="pl-PL" i="1" baseline="30000" dirty="0" smtClean="0"/>
              <a:t>a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                                                      i to jest jej podpis dla dokumentu </a:t>
            </a:r>
            <a:r>
              <a:rPr lang="pl-PL" i="1" dirty="0" smtClean="0"/>
              <a:t>M</a:t>
            </a:r>
          </a:p>
          <a:p>
            <a:pPr lvl="2">
              <a:buNone/>
            </a:pPr>
            <a:r>
              <a:rPr lang="pl-PL" b="1" dirty="0" smtClean="0"/>
              <a:t>Weryfikacja</a:t>
            </a:r>
          </a:p>
          <a:p>
            <a:pPr lvl="3"/>
            <a:r>
              <a:rPr lang="pl-PL" dirty="0" smtClean="0"/>
              <a:t>Bolek wybiera dwie liczby losowe </a:t>
            </a:r>
            <a:r>
              <a:rPr lang="pl-PL" i="1" dirty="0" err="1" smtClean="0"/>
              <a:t>r</a:t>
            </a:r>
            <a:r>
              <a:rPr lang="pl-PL" dirty="0" smtClean="0"/>
              <a:t> i </a:t>
            </a:r>
            <a:r>
              <a:rPr lang="pl-PL" i="1" dirty="0" smtClean="0"/>
              <a:t>s </a:t>
            </a:r>
            <a:r>
              <a:rPr lang="pl-PL" dirty="0" smtClean="0"/>
              <a:t>mniejsze od </a:t>
            </a:r>
            <a:r>
              <a:rPr lang="pl-PL" i="1" dirty="0" smtClean="0"/>
              <a:t>p</a:t>
            </a:r>
            <a:r>
              <a:rPr lang="pl-PL" dirty="0" smtClean="0"/>
              <a:t>,             oblicza </a:t>
            </a:r>
            <a:r>
              <a:rPr lang="pl-PL" i="1" dirty="0" smtClean="0"/>
              <a:t>w = </a:t>
            </a:r>
            <a:r>
              <a:rPr lang="pl-PL" i="1" dirty="0" err="1" smtClean="0"/>
              <a:t>z</a:t>
            </a:r>
            <a:r>
              <a:rPr lang="pl-PL" i="1" baseline="30000" dirty="0" err="1" smtClean="0"/>
              <a:t>r</a:t>
            </a:r>
            <a:r>
              <a:rPr lang="pl-PL" i="1" dirty="0" err="1" smtClean="0"/>
              <a:t>b</a:t>
            </a:r>
            <a:r>
              <a:rPr lang="pl-PL" i="1" baseline="30000" dirty="0" err="1" smtClean="0"/>
              <a:t>s</a:t>
            </a:r>
            <a:r>
              <a:rPr lang="pl-PL" sz="1000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i przesyła Alicji</a:t>
            </a:r>
          </a:p>
          <a:p>
            <a:pPr lvl="3"/>
            <a:r>
              <a:rPr lang="pl-PL" dirty="0" smtClean="0"/>
              <a:t>Alicja oblicza:</a:t>
            </a:r>
          </a:p>
          <a:p>
            <a:pPr lvl="5">
              <a:buNone/>
            </a:pPr>
            <a:r>
              <a:rPr lang="da-DK" i="1" dirty="0" smtClean="0"/>
              <a:t>t</a:t>
            </a:r>
            <a:r>
              <a:rPr lang="da-DK" dirty="0" smtClean="0"/>
              <a:t> = </a:t>
            </a:r>
            <a:r>
              <a:rPr lang="da-DK" i="1" dirty="0" smtClean="0"/>
              <a:t>a</a:t>
            </a:r>
            <a:r>
              <a:rPr lang="da-DK" baseline="30000" dirty="0" smtClean="0"/>
              <a:t>−1</a:t>
            </a:r>
            <a:r>
              <a:rPr lang="da-DK" dirty="0" smtClean="0"/>
              <a:t> (mod </a:t>
            </a:r>
            <a:r>
              <a:rPr lang="da-DK" i="1" dirty="0" smtClean="0"/>
              <a:t>p</a:t>
            </a:r>
            <a:r>
              <a:rPr lang="da-DK" dirty="0" smtClean="0"/>
              <a:t> − 1)</a:t>
            </a:r>
          </a:p>
          <a:p>
            <a:pPr lvl="5">
              <a:buNone/>
            </a:pPr>
            <a:r>
              <a:rPr lang="pl-PL" i="1" dirty="0" smtClean="0"/>
              <a:t>v</a:t>
            </a:r>
            <a:r>
              <a:rPr lang="pl-PL" dirty="0" smtClean="0"/>
              <a:t> = </a:t>
            </a:r>
            <a:r>
              <a:rPr lang="pl-PL" i="1" dirty="0" smtClean="0"/>
              <a:t>w</a:t>
            </a:r>
            <a:r>
              <a:rPr lang="pl-PL" i="1" baseline="30000" dirty="0" smtClean="0"/>
              <a:t>t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   i przesyła Bolkowi </a:t>
            </a:r>
            <a:r>
              <a:rPr lang="pl-PL" i="1" dirty="0" smtClean="0"/>
              <a:t>v</a:t>
            </a:r>
          </a:p>
          <a:p>
            <a:pPr lvl="3"/>
            <a:r>
              <a:rPr lang="pl-PL" dirty="0" smtClean="0"/>
              <a:t>Bolek sprawdza czy </a:t>
            </a:r>
            <a:r>
              <a:rPr lang="pl-PL" i="1" dirty="0" smtClean="0"/>
              <a:t>v = </a:t>
            </a:r>
            <a:r>
              <a:rPr lang="pl-PL" i="1" dirty="0" err="1" smtClean="0"/>
              <a:t>M</a:t>
            </a:r>
            <a:r>
              <a:rPr lang="pl-PL" i="1" baseline="30000" dirty="0" err="1" smtClean="0"/>
              <a:t>r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s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2">
              <a:buNone/>
            </a:pPr>
            <a:r>
              <a:rPr lang="pl-PL" b="1" dirty="0" smtClean="0"/>
              <a:t>Uzasadnienie</a:t>
            </a:r>
          </a:p>
          <a:p>
            <a:pPr lvl="3"/>
            <a:r>
              <a:rPr lang="pl-PL" i="1" dirty="0" smtClean="0">
                <a:solidFill>
                  <a:srgbClr val="0070C0"/>
                </a:solidFill>
              </a:rPr>
              <a:t>v = w</a:t>
            </a:r>
            <a:r>
              <a:rPr lang="pl-PL" i="1" baseline="30000" dirty="0" smtClean="0">
                <a:solidFill>
                  <a:srgbClr val="0070C0"/>
                </a:solidFill>
              </a:rPr>
              <a:t>t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= </a:t>
            </a:r>
            <a:r>
              <a:rPr lang="pl-PL" i="1" dirty="0" err="1" smtClean="0">
                <a:solidFill>
                  <a:srgbClr val="0070C0"/>
                </a:solidFill>
              </a:rPr>
              <a:t>z</a:t>
            </a:r>
            <a:r>
              <a:rPr lang="pl-PL" i="1" baseline="30000" dirty="0" err="1" smtClean="0">
                <a:solidFill>
                  <a:srgbClr val="0070C0"/>
                </a:solidFill>
              </a:rPr>
              <a:t>rt</a:t>
            </a:r>
            <a:r>
              <a:rPr lang="pl-PL" i="1" dirty="0" err="1" smtClean="0">
                <a:solidFill>
                  <a:srgbClr val="0070C0"/>
                </a:solidFill>
              </a:rPr>
              <a:t>b</a:t>
            </a:r>
            <a:r>
              <a:rPr lang="pl-PL" i="1" baseline="30000" dirty="0" err="1" smtClean="0">
                <a:solidFill>
                  <a:srgbClr val="0070C0"/>
                </a:solidFill>
              </a:rPr>
              <a:t>st</a:t>
            </a:r>
            <a:r>
              <a:rPr lang="pl-PL" dirty="0" smtClean="0">
                <a:solidFill>
                  <a:srgbClr val="0070C0"/>
                </a:solidFill>
              </a:rPr>
              <a:t> = (</a:t>
            </a:r>
            <a:r>
              <a:rPr lang="pl-PL" i="1" dirty="0" err="1" smtClean="0">
                <a:solidFill>
                  <a:srgbClr val="0070C0"/>
                </a:solidFill>
              </a:rPr>
              <a:t>z</a:t>
            </a:r>
            <a:r>
              <a:rPr lang="pl-PL" i="1" baseline="30000" dirty="0" err="1" smtClean="0">
                <a:solidFill>
                  <a:srgbClr val="0070C0"/>
                </a:solidFill>
              </a:rPr>
              <a:t>t</a:t>
            </a:r>
            <a:r>
              <a:rPr lang="pl-PL" dirty="0" smtClean="0">
                <a:solidFill>
                  <a:srgbClr val="0070C0"/>
                </a:solidFill>
              </a:rPr>
              <a:t>)</a:t>
            </a:r>
            <a:r>
              <a:rPr lang="pl-PL" i="1" baseline="30000" dirty="0" err="1" smtClean="0">
                <a:solidFill>
                  <a:srgbClr val="0070C0"/>
                </a:solidFill>
              </a:rPr>
              <a:t>r</a:t>
            </a:r>
            <a:r>
              <a:rPr lang="pl-PL" dirty="0" smtClean="0">
                <a:solidFill>
                  <a:srgbClr val="0070C0"/>
                </a:solidFill>
              </a:rPr>
              <a:t>(</a:t>
            </a:r>
            <a:r>
              <a:rPr lang="pl-PL" i="1" dirty="0" err="1" smtClean="0">
                <a:solidFill>
                  <a:srgbClr val="0070C0"/>
                </a:solidFill>
              </a:rPr>
              <a:t>b</a:t>
            </a:r>
            <a:r>
              <a:rPr lang="pl-PL" i="1" baseline="30000" dirty="0" err="1" smtClean="0">
                <a:solidFill>
                  <a:srgbClr val="0070C0"/>
                </a:solidFill>
              </a:rPr>
              <a:t>t</a:t>
            </a:r>
            <a:r>
              <a:rPr lang="pl-PL" dirty="0" smtClean="0">
                <a:solidFill>
                  <a:srgbClr val="0070C0"/>
                </a:solidFill>
              </a:rPr>
              <a:t>)</a:t>
            </a:r>
            <a:r>
              <a:rPr lang="pl-PL" i="1" baseline="30000" dirty="0" smtClean="0">
                <a:solidFill>
                  <a:srgbClr val="0070C0"/>
                </a:solidFill>
              </a:rPr>
              <a:t>s</a:t>
            </a:r>
            <a:r>
              <a:rPr lang="pl-PL" dirty="0" smtClean="0">
                <a:solidFill>
                  <a:srgbClr val="0070C0"/>
                </a:solidFill>
              </a:rPr>
              <a:t> = (</a:t>
            </a:r>
            <a:r>
              <a:rPr lang="pl-PL" i="1" dirty="0" smtClean="0">
                <a:solidFill>
                  <a:srgbClr val="0070C0"/>
                </a:solidFill>
              </a:rPr>
              <a:t>M</a:t>
            </a:r>
            <a:r>
              <a:rPr lang="pl-PL" i="1" baseline="30000" dirty="0" smtClean="0">
                <a:solidFill>
                  <a:srgbClr val="0070C0"/>
                </a:solidFill>
              </a:rPr>
              <a:t>at</a:t>
            </a:r>
            <a:r>
              <a:rPr lang="pl-PL" dirty="0" smtClean="0">
                <a:solidFill>
                  <a:srgbClr val="0070C0"/>
                </a:solidFill>
              </a:rPr>
              <a:t>)</a:t>
            </a:r>
            <a:r>
              <a:rPr lang="pl-PL" i="1" dirty="0" err="1" smtClean="0">
                <a:solidFill>
                  <a:srgbClr val="0070C0"/>
                </a:solidFill>
              </a:rPr>
              <a:t>r</a:t>
            </a:r>
            <a:r>
              <a:rPr lang="pl-PL" dirty="0" smtClean="0">
                <a:solidFill>
                  <a:srgbClr val="0070C0"/>
                </a:solidFill>
              </a:rPr>
              <a:t>(</a:t>
            </a:r>
            <a:r>
              <a:rPr lang="pl-PL" i="1" dirty="0" err="1" smtClean="0">
                <a:solidFill>
                  <a:srgbClr val="0070C0"/>
                </a:solidFill>
              </a:rPr>
              <a:t>g</a:t>
            </a:r>
            <a:r>
              <a:rPr lang="pl-PL" i="1" baseline="30000" dirty="0" err="1" smtClean="0">
                <a:solidFill>
                  <a:srgbClr val="0070C0"/>
                </a:solidFill>
              </a:rPr>
              <a:t>at</a:t>
            </a:r>
            <a:r>
              <a:rPr lang="pl-PL" dirty="0" smtClean="0">
                <a:solidFill>
                  <a:srgbClr val="0070C0"/>
                </a:solidFill>
              </a:rPr>
              <a:t>)</a:t>
            </a:r>
            <a:r>
              <a:rPr lang="pl-PL" i="1" dirty="0" smtClean="0">
                <a:solidFill>
                  <a:srgbClr val="0070C0"/>
                </a:solidFill>
              </a:rPr>
              <a:t>s</a:t>
            </a:r>
            <a:r>
              <a:rPr lang="pl-PL" dirty="0" smtClean="0">
                <a:solidFill>
                  <a:srgbClr val="0070C0"/>
                </a:solidFill>
              </a:rPr>
              <a:t> = </a:t>
            </a:r>
            <a:r>
              <a:rPr lang="pl-PL" i="1" dirty="0" err="1" smtClean="0">
                <a:solidFill>
                  <a:srgbClr val="0070C0"/>
                </a:solidFill>
              </a:rPr>
              <a:t>M</a:t>
            </a:r>
            <a:r>
              <a:rPr lang="pl-PL" i="1" baseline="30000" dirty="0" err="1" smtClean="0">
                <a:solidFill>
                  <a:srgbClr val="0070C0"/>
                </a:solidFill>
              </a:rPr>
              <a:t>r</a:t>
            </a:r>
            <a:r>
              <a:rPr lang="pl-PL" i="1" dirty="0" err="1" smtClean="0">
                <a:solidFill>
                  <a:srgbClr val="0070C0"/>
                </a:solidFill>
              </a:rPr>
              <a:t>g</a:t>
            </a:r>
            <a:r>
              <a:rPr lang="pl-PL" i="1" baseline="30000" dirty="0" err="1" smtClean="0">
                <a:solidFill>
                  <a:srgbClr val="0070C0"/>
                </a:solidFill>
              </a:rPr>
              <a:t>s</a:t>
            </a:r>
            <a:r>
              <a:rPr lang="pl-PL" dirty="0" smtClean="0">
                <a:solidFill>
                  <a:srgbClr val="0070C0"/>
                </a:solidFill>
              </a:rPr>
              <a:t> (</a:t>
            </a:r>
            <a:r>
              <a:rPr lang="pl-PL" dirty="0" err="1" smtClean="0">
                <a:solidFill>
                  <a:srgbClr val="0070C0"/>
                </a:solidFill>
              </a:rPr>
              <a:t>mod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i="1" dirty="0" smtClean="0">
                <a:solidFill>
                  <a:srgbClr val="0070C0"/>
                </a:solidFill>
              </a:rPr>
              <a:t>p</a:t>
            </a:r>
            <a:r>
              <a:rPr lang="pl-PL" dirty="0" smtClean="0">
                <a:solidFill>
                  <a:srgbClr val="0070C0"/>
                </a:solidFill>
              </a:rPr>
              <a:t>)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Niezaprzeczalne podpisy cyfrowe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186879"/>
            <a:ext cx="2643206" cy="367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928662" y="2000240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bg2"/>
                </a:solidFill>
              </a:rPr>
              <a:t>Uwierzytelnianie</a:t>
            </a:r>
            <a:endParaRPr lang="pl-PL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pl-PL" b="1" dirty="0" smtClean="0"/>
              <a:t>Uwierzytelnianie</a:t>
            </a:r>
            <a:r>
              <a:rPr lang="pl-PL" dirty="0" smtClean="0"/>
              <a:t> czyli zapewnienie dostępu do systemu i zasobów tylko osobom do tego uprawnionym, dzięki  wbudowanemu mechanizmowi, który pozwala na identyfikację użytkownika  (</a:t>
            </a:r>
            <a:r>
              <a:rPr lang="pl-PL" b="1" dirty="0" smtClean="0"/>
              <a:t>mechanizm uwierzytelniania lub identyfikacji </a:t>
            </a:r>
            <a:r>
              <a:rPr lang="pl-PL" dirty="0" smtClean="0"/>
              <a:t>- tutaj nie rozróżniamy tych pojęć, chociaż czasem się je rozróżnia).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Uwierzytelnianie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Najczęściej stosowany system identyfikacji to system haseł znanych tylko użytkownikowi i systemowi.</a:t>
            </a:r>
          </a:p>
          <a:p>
            <a:pPr lvl="2"/>
            <a:r>
              <a:rPr lang="pl-PL" b="1" dirty="0" smtClean="0"/>
              <a:t>Hasła w systemie Unix</a:t>
            </a:r>
          </a:p>
          <a:p>
            <a:pPr lvl="3"/>
            <a:r>
              <a:rPr lang="pl-PL" dirty="0" smtClean="0"/>
              <a:t>szyfrowane są programem </a:t>
            </a:r>
            <a:r>
              <a:rPr lang="pl-PL" dirty="0" err="1" smtClean="0"/>
              <a:t>crypt</a:t>
            </a:r>
            <a:r>
              <a:rPr lang="pl-PL" dirty="0" smtClean="0"/>
              <a:t>, który stanowi pewną modyfikacje DES. </a:t>
            </a:r>
          </a:p>
          <a:p>
            <a:pPr lvl="3"/>
            <a:r>
              <a:rPr lang="pl-PL" dirty="0" smtClean="0"/>
              <a:t>Użytkownik wybiera ośmioliterowe hasło. </a:t>
            </a:r>
          </a:p>
          <a:p>
            <a:pPr lvl="3"/>
            <a:r>
              <a:rPr lang="pl-PL" dirty="0" smtClean="0"/>
              <a:t>Z każdego </a:t>
            </a:r>
            <a:r>
              <a:rPr lang="pl-PL" dirty="0" err="1" smtClean="0"/>
              <a:t>bajtu</a:t>
            </a:r>
            <a:r>
              <a:rPr lang="pl-PL" dirty="0" smtClean="0"/>
              <a:t> reprezentującego literę hasła wybieranych jest 7 bitów, które w rezultacie tworzą 56 bitowy klucz. </a:t>
            </a:r>
          </a:p>
          <a:p>
            <a:pPr lvl="3"/>
            <a:r>
              <a:rPr lang="pl-PL" dirty="0" smtClean="0"/>
              <a:t>Klucz służy do szyfrowania 64 bitowego bloku znanego tekstu (zwykle same zera). </a:t>
            </a:r>
          </a:p>
          <a:p>
            <a:pPr lvl="3"/>
            <a:r>
              <a:rPr lang="pl-PL" dirty="0" smtClean="0"/>
              <a:t>Wynik podlega kolejnemu szyfrowaniu, i tak 25 razy. Dodatkowo używa się 12 bitów („salt”) generowanych przez zegar systemowy w momencie tworzenia hasła.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Uwierzytelnianie - hasła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pl-PL" dirty="0" smtClean="0"/>
              <a:t>Bity te są wykorzystane w permutacji rozszerzającej DES. 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Wynik szyfrowania (64 bity) plus „salt” (12 bitów) jest „przepakowany” i zapisywany w postaci 11 znaków ASCII. 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Hasło przechowywane jest w postaci 13 znaków ASCII, które zawierają dwa znaki „salt” oraz 11 znaków zaszyfrowanego hasła. 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Dodanie 12 bitów „salt” powoduje, że liczba możliwości dla wybranego hasła zwiększa się 2</a:t>
            </a:r>
            <a:r>
              <a:rPr lang="pl-PL" baseline="30000" dirty="0" smtClean="0"/>
              <a:t>12</a:t>
            </a:r>
            <a:r>
              <a:rPr lang="pl-PL" sz="1400" baseline="30000" dirty="0" smtClean="0"/>
              <a:t> </a:t>
            </a:r>
            <a:r>
              <a:rPr lang="pl-PL" dirty="0" smtClean="0"/>
              <a:t>= 4096 razy.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>
                <a:solidFill>
                  <a:srgbClr val="00B050"/>
                </a:solidFill>
              </a:rPr>
              <a:t>W nowszych systemach stosuje się bezpieczniejsze sposoby szyfrowania haseł, np. algorytm MD5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Uwierzytelnianie - hasła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Odmianą hasła jest także PIN używany w przypadku kart kredytowych, bankowych, czy tzw. </a:t>
            </a:r>
            <a:r>
              <a:rPr lang="pl-PL" dirty="0" err="1" smtClean="0"/>
              <a:t>tokenów</a:t>
            </a:r>
            <a:r>
              <a:rPr lang="pl-PL" dirty="0" smtClean="0"/>
              <a:t>. Jest to zwykle liczba czterocyfrowa (czasem ośmiocyfrowa), która ma zabezpieczać przed użyciem karty przez osoby niepowołane, np. złodzieja.</a:t>
            </a:r>
          </a:p>
          <a:p>
            <a:pPr lvl="2"/>
            <a:endParaRPr lang="pl-PL" dirty="0" smtClean="0"/>
          </a:p>
          <a:p>
            <a:pPr lvl="2"/>
            <a:r>
              <a:rPr lang="pl-PL" b="1" dirty="0" smtClean="0"/>
              <a:t>Protokół </a:t>
            </a:r>
            <a:r>
              <a:rPr lang="pl-PL" b="1" dirty="0" err="1" smtClean="0"/>
              <a:t>challenge-response</a:t>
            </a:r>
            <a:endParaRPr lang="pl-PL" b="1" dirty="0" smtClean="0"/>
          </a:p>
          <a:p>
            <a:pPr lvl="2">
              <a:buNone/>
            </a:pPr>
            <a:r>
              <a:rPr lang="pl-PL" dirty="0" smtClean="0"/>
              <a:t>	Idea tego sposobu identyfikacji polega na odpowiedzi Alicji na wezwanie przesłane przez Bolka, która przekona Bolka, że ma do czynienie rzeczywiście z Alicją.</a:t>
            </a:r>
            <a:endParaRPr lang="pl-PL" b="1" dirty="0" smtClean="0"/>
          </a:p>
          <a:p>
            <a:pPr lvl="2"/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PIN — </a:t>
            </a:r>
            <a:r>
              <a:rPr lang="pl-PL" dirty="0" err="1" smtClean="0"/>
              <a:t>Personal</a:t>
            </a:r>
            <a:r>
              <a:rPr lang="pl-PL" dirty="0" smtClean="0"/>
              <a:t> </a:t>
            </a:r>
            <a:r>
              <a:rPr lang="pl-PL" dirty="0" err="1" smtClean="0"/>
              <a:t>Identification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1">
              <a:buFont typeface="+mj-lt"/>
              <a:buAutoNum type="arabicPeriod"/>
            </a:pPr>
            <a:r>
              <a:rPr lang="pl-PL" sz="2400" dirty="0" smtClean="0"/>
              <a:t>Alicja i Bolek dysponują takim samym tajnym kluczem </a:t>
            </a:r>
            <a:r>
              <a:rPr lang="pl-PL" sz="2400" i="1" dirty="0" smtClean="0"/>
              <a:t>K </a:t>
            </a:r>
            <a:r>
              <a:rPr lang="pl-PL" sz="2400" dirty="0" smtClean="0"/>
              <a:t>(algorytm symetryczny) oraz umówili się jakiej funkcji hashującej </a:t>
            </a:r>
            <a:r>
              <a:rPr lang="pl-PL" sz="2400" i="1" dirty="0" smtClean="0"/>
              <a:t>H</a:t>
            </a:r>
            <a:r>
              <a:rPr lang="pl-PL" sz="2400" dirty="0" smtClean="0"/>
              <a:t> będą używać.</a:t>
            </a:r>
          </a:p>
          <a:p>
            <a:pPr lvl="1">
              <a:buFont typeface="+mj-lt"/>
              <a:buAutoNum type="arabicPeriod"/>
            </a:pPr>
            <a:r>
              <a:rPr lang="pl-PL" sz="2400" dirty="0" smtClean="0"/>
              <a:t>Alicja komunikuje się z Bolkiem przedstawiając się jako Alicja</a:t>
            </a:r>
          </a:p>
          <a:p>
            <a:pPr lvl="1">
              <a:buFont typeface="+mj-lt"/>
              <a:buAutoNum type="arabicPeriod"/>
            </a:pPr>
            <a:r>
              <a:rPr lang="pl-PL" sz="2400" dirty="0" smtClean="0"/>
              <a:t>Bolek generuje liczbę losową </a:t>
            </a:r>
            <a:r>
              <a:rPr lang="pl-PL" sz="2400" i="1" dirty="0" err="1" smtClean="0"/>
              <a:t>r</a:t>
            </a:r>
            <a:r>
              <a:rPr lang="pl-PL" sz="2400" i="1" baseline="-25000" dirty="0" err="1" smtClean="0"/>
              <a:t>B</a:t>
            </a:r>
            <a:r>
              <a:rPr lang="pl-PL" sz="2400" i="1" dirty="0" smtClean="0"/>
              <a:t> </a:t>
            </a:r>
            <a:r>
              <a:rPr lang="pl-PL" sz="2400" dirty="0" smtClean="0"/>
              <a:t>i wysyła ją Alicji</a:t>
            </a:r>
          </a:p>
          <a:p>
            <a:pPr lvl="1">
              <a:buFont typeface="+mj-lt"/>
              <a:buAutoNum type="arabicPeriod"/>
            </a:pPr>
            <a:r>
              <a:rPr lang="pl-PL" sz="2400" dirty="0" smtClean="0"/>
              <a:t>Alicja oblicza </a:t>
            </a:r>
            <a:r>
              <a:rPr lang="pl-PL" sz="2400" i="1" dirty="0" smtClean="0"/>
              <a:t>H</a:t>
            </a:r>
            <a:r>
              <a:rPr lang="pl-PL" sz="2400" dirty="0" smtClean="0"/>
              <a:t>(</a:t>
            </a:r>
            <a:r>
              <a:rPr lang="pl-PL" sz="2400" i="1" dirty="0" smtClean="0"/>
              <a:t>K, </a:t>
            </a:r>
            <a:r>
              <a:rPr lang="pl-PL" sz="2400" i="1" dirty="0" err="1" smtClean="0"/>
              <a:t>r</a:t>
            </a:r>
            <a:r>
              <a:rPr lang="pl-PL" sz="2400" i="1" baseline="-25000" dirty="0" err="1" smtClean="0"/>
              <a:t>B</a:t>
            </a:r>
            <a:r>
              <a:rPr lang="pl-PL" sz="2400" dirty="0" smtClean="0"/>
              <a:t>) i przesyła wynik Bolkowi</a:t>
            </a:r>
          </a:p>
          <a:p>
            <a:pPr lvl="1">
              <a:buFont typeface="+mj-lt"/>
              <a:buAutoNum type="arabicPeriod"/>
            </a:pPr>
            <a:r>
              <a:rPr lang="pl-PL" sz="2400" dirty="0" smtClean="0"/>
              <a:t>Bolek także oblicza </a:t>
            </a:r>
            <a:r>
              <a:rPr lang="pl-PL" sz="2400" i="1" dirty="0" smtClean="0"/>
              <a:t>H</a:t>
            </a:r>
            <a:r>
              <a:rPr lang="pl-PL" sz="2400" dirty="0" smtClean="0"/>
              <a:t>(</a:t>
            </a:r>
            <a:r>
              <a:rPr lang="pl-PL" sz="2400" i="1" dirty="0" smtClean="0"/>
              <a:t>K</a:t>
            </a:r>
            <a:r>
              <a:rPr lang="pl-PL" sz="2400" dirty="0" smtClean="0"/>
              <a:t>, </a:t>
            </a:r>
            <a:r>
              <a:rPr lang="pl-PL" sz="2400" i="1" dirty="0" err="1" smtClean="0"/>
              <a:t>r</a:t>
            </a:r>
            <a:r>
              <a:rPr lang="pl-PL" sz="2400" i="1" baseline="-25000" dirty="0" err="1" smtClean="0"/>
              <a:t>B</a:t>
            </a:r>
            <a:r>
              <a:rPr lang="pl-PL" sz="2400" dirty="0" smtClean="0"/>
              <a:t>) i jeśli wynik zgadza się        z wynikiem przysłanym przez Alicję to tożsamość Alicji zostaje potwierdzona.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43942" cy="1035050"/>
          </a:xfrm>
        </p:spPr>
        <p:txBody>
          <a:bodyPr>
            <a:normAutofit/>
          </a:bodyPr>
          <a:lstStyle/>
          <a:p>
            <a:r>
              <a:rPr lang="pl-PL" dirty="0" smtClean="0"/>
              <a:t>Protokół challenge-</a:t>
            </a:r>
            <a:r>
              <a:rPr lang="pl-PL" dirty="0" err="1" smtClean="0"/>
              <a:t>response</a:t>
            </a:r>
            <a:r>
              <a:rPr lang="pl-PL" dirty="0" smtClean="0"/>
              <a:t> z tajnym kluczem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7" lvl="2" indent="-457200">
              <a:buFont typeface="+mj-lt"/>
              <a:buAutoNum type="arabicPeriod"/>
            </a:pPr>
            <a:r>
              <a:rPr lang="pl-PL" dirty="0" smtClean="0"/>
              <a:t>Alicja komunikuje się z Bolkiem przedstawiając się jako Alicja</a:t>
            </a:r>
          </a:p>
          <a:p>
            <a:pPr marL="458787" lvl="2" indent="-457200">
              <a:buFont typeface="+mj-lt"/>
              <a:buAutoNum type="arabicPeriod"/>
            </a:pPr>
            <a:r>
              <a:rPr lang="pl-PL" dirty="0" smtClean="0"/>
              <a:t>Bolek generuje liczbę losową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B</a:t>
            </a:r>
            <a:r>
              <a:rPr lang="pl-PL" dirty="0" smtClean="0"/>
              <a:t> i wysyła ją Alicji</a:t>
            </a:r>
          </a:p>
          <a:p>
            <a:pPr marL="458787" lvl="2" indent="-457200">
              <a:buFont typeface="+mj-lt"/>
              <a:buAutoNum type="arabicPeriod"/>
            </a:pPr>
            <a:r>
              <a:rPr lang="pl-PL" dirty="0" smtClean="0"/>
              <a:t>Alicja szyfruje liczbę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B</a:t>
            </a:r>
            <a:r>
              <a:rPr lang="pl-PL" dirty="0" smtClean="0"/>
              <a:t> używając swojego klucza prywatnego i kryptogram wysyła do Bolka</a:t>
            </a:r>
          </a:p>
          <a:p>
            <a:pPr marL="458787" lvl="2" indent="-457200">
              <a:buFont typeface="+mj-lt"/>
              <a:buAutoNum type="arabicPeriod"/>
            </a:pPr>
            <a:r>
              <a:rPr lang="pl-PL" dirty="0" smtClean="0"/>
              <a:t>Bolek deszyfruje kryptogram otrzymany od Alicji używając jej klucza publicznego i jeśli w wyniku otrzyma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B</a:t>
            </a:r>
            <a:r>
              <a:rPr lang="pl-PL" dirty="0" smtClean="0"/>
              <a:t> to tożsamość Alicji jest potwierdzona.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43942" cy="10350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Protokół challenge-</a:t>
            </a:r>
            <a:r>
              <a:rPr lang="pl-PL" dirty="0" err="1" smtClean="0"/>
              <a:t>response</a:t>
            </a:r>
            <a:r>
              <a:rPr lang="pl-PL" dirty="0" smtClean="0"/>
              <a:t>                      </a:t>
            </a:r>
            <a:br>
              <a:rPr lang="pl-PL" dirty="0" smtClean="0"/>
            </a:br>
            <a:r>
              <a:rPr lang="pl-PL" dirty="0" smtClean="0"/>
              <a:t>z kluczem publicznym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podpis jest prawdziwy; Bolek weryfikuje go deszyfrując kryptogram kluczem publicznym Alicji,</a:t>
            </a:r>
          </a:p>
          <a:p>
            <a:pPr lvl="2"/>
            <a:r>
              <a:rPr lang="pl-PL" dirty="0" smtClean="0"/>
              <a:t>podpis nie może być sfałszowany; tylko Alicja zna jej klucz prywatny,</a:t>
            </a:r>
          </a:p>
          <a:p>
            <a:pPr lvl="2"/>
            <a:r>
              <a:rPr lang="pl-PL" dirty="0" smtClean="0"/>
              <a:t>podpis nie może być przeniesiony do innego dokumentu,</a:t>
            </a:r>
          </a:p>
          <a:p>
            <a:pPr lvl="2"/>
            <a:r>
              <a:rPr lang="pl-PL" dirty="0" smtClean="0"/>
              <a:t>podpisany dokument nie może być zmieniony; zmieniony dokument nie da się rozszyfrować kluczem publicznym Alicji</a:t>
            </a:r>
          </a:p>
          <a:p>
            <a:pPr lvl="2"/>
            <a:r>
              <a:rPr lang="pl-PL" dirty="0" smtClean="0"/>
              <a:t>podpis jest niezaprzeczalny;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Uwagi</a:t>
            </a:r>
            <a:endParaRPr lang="pl-PL" dirty="0"/>
          </a:p>
        </p:txBody>
      </p:sp>
      <p:pic>
        <p:nvPicPr>
          <p:cNvPr id="13314" name="Picture 2" descr="C:\Documents and Settings\Marcin\Ustawienia lokalne\Temporary Internet Files\Content.IE5\15XUS4WA\MC90043388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14884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391701" cy="286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Dowody z wiedzą zerową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429124" y="2000240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>
              <a:buFont typeface="Arial" pitchFamily="34" charset="0"/>
              <a:buChar char="•"/>
            </a:pPr>
            <a:r>
              <a:rPr lang="pl-PL" sz="2400" dirty="0" smtClean="0"/>
              <a:t>Alicja chce przekonać Bolka, że zna pewien sekret, ale nie chce zdradzić samego sekretu. Alicja twierdzi, ze potrafi otworzyć drzwi zamykające przejście w jaskini.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57224" y="492919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>
              <a:buFont typeface="Wingdings" pitchFamily="2" charset="2"/>
              <a:buChar char="ü"/>
            </a:pPr>
            <a:r>
              <a:rPr lang="pl-PL" sz="2400" dirty="0" smtClean="0"/>
              <a:t>Bolek stoi przy wejściu do jaskini</a:t>
            </a:r>
          </a:p>
          <a:p>
            <a:pPr indent="354013">
              <a:buFont typeface="Wingdings" pitchFamily="2" charset="2"/>
              <a:buChar char="ü"/>
            </a:pPr>
            <a:r>
              <a:rPr lang="pl-PL" sz="2400" dirty="0" smtClean="0"/>
              <a:t>Alicja wchodzi do jaskini i idzie albo w lewo albo w prawo dochodząc do drzwi zamykających przejście</a:t>
            </a:r>
            <a:endParaRPr lang="pl-PL" sz="2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pl-PL" dirty="0" smtClean="0"/>
              <a:t>Bolek dochodzi do rozwidlenia korytarza, rzuca monetę i w zależności od wyniku rzutu krzyczy, nakazując Alicji wyjść albo z lewego korytarza albo z prawego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Alicja wykonuje polecenie Bolka, otwierając drzwi jeśli to konieczne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Doświadczenie takie powtarzają </a:t>
            </a:r>
            <a:r>
              <a:rPr lang="pl-PL" i="1" dirty="0" err="1" smtClean="0"/>
              <a:t>n</a:t>
            </a:r>
            <a:r>
              <a:rPr lang="pl-PL" dirty="0" err="1" smtClean="0"/>
              <a:t>-krotnie</a:t>
            </a:r>
            <a:r>
              <a:rPr lang="pl-PL" dirty="0" smtClean="0"/>
              <a:t>. Jeśli </a:t>
            </a:r>
            <a:r>
              <a:rPr lang="pl-PL" i="1" dirty="0" smtClean="0"/>
              <a:t>n</a:t>
            </a:r>
            <a:r>
              <a:rPr lang="pl-PL" dirty="0" smtClean="0"/>
              <a:t> jest dostatecznie duże, to prawdopodobieństwo tego, że Alicja wykona polecenie Bolka nie potrafiąc otworzyć drzwi jest znikomo małe (1/2</a:t>
            </a:r>
            <a:r>
              <a:rPr lang="pl-PL" i="1" baseline="30000" dirty="0" smtClean="0"/>
              <a:t>n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Dowody z wiedzą zerową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Alicja chce przekonać Bolka, że zna wartość logarytmu dyskretnego bez zdradzanie tej wartości. Czyli chce udowodnić, ze zna liczbę x, która spełnia zależność           </a:t>
            </a:r>
            <a:r>
              <a:rPr lang="pl-PL" i="1" dirty="0" err="1" smtClean="0"/>
              <a:t>a</a:t>
            </a:r>
            <a:r>
              <a:rPr lang="pl-PL" i="1" baseline="30000" dirty="0" err="1" smtClean="0"/>
              <a:t>x</a:t>
            </a:r>
            <a:r>
              <a:rPr lang="pl-PL" i="1" dirty="0" smtClean="0"/>
              <a:t> = b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), gdzie </a:t>
            </a:r>
            <a:r>
              <a:rPr lang="pl-PL" i="1" dirty="0" smtClean="0"/>
              <a:t>p</a:t>
            </a:r>
            <a:r>
              <a:rPr lang="pl-PL" dirty="0" smtClean="0"/>
              <a:t> jest dużą liczbą pierwszą.          Oboje znają  </a:t>
            </a:r>
            <a:r>
              <a:rPr lang="pl-PL" i="1" dirty="0" smtClean="0"/>
              <a:t>p, a, b</a:t>
            </a:r>
            <a:r>
              <a:rPr lang="pl-PL" dirty="0" smtClean="0"/>
              <a:t>, natomiast Bolek nie zna </a:t>
            </a:r>
            <a:r>
              <a:rPr lang="pl-PL" i="1" dirty="0" smtClean="0"/>
              <a:t>x</a:t>
            </a:r>
            <a:r>
              <a:rPr lang="pl-PL" dirty="0" smtClean="0"/>
              <a:t>.</a:t>
            </a:r>
          </a:p>
          <a:p>
            <a:pPr lvl="3"/>
            <a:endParaRPr lang="pl-PL" sz="2400" dirty="0" smtClean="0">
              <a:solidFill>
                <a:srgbClr val="0070C0"/>
              </a:solidFill>
            </a:endParaRPr>
          </a:p>
          <a:p>
            <a:pPr lvl="3"/>
            <a:r>
              <a:rPr lang="pl-PL" sz="2400" dirty="0" smtClean="0">
                <a:solidFill>
                  <a:srgbClr val="0070C0"/>
                </a:solidFill>
              </a:rPr>
              <a:t>Alicja generuje </a:t>
            </a:r>
            <a:r>
              <a:rPr lang="pl-PL" sz="2400" i="1" dirty="0" smtClean="0">
                <a:solidFill>
                  <a:srgbClr val="0070C0"/>
                </a:solidFill>
              </a:rPr>
              <a:t>t</a:t>
            </a:r>
            <a:r>
              <a:rPr lang="pl-PL" sz="2400" dirty="0" smtClean="0">
                <a:solidFill>
                  <a:srgbClr val="0070C0"/>
                </a:solidFill>
              </a:rPr>
              <a:t> liczb losowych </a:t>
            </a:r>
            <a:r>
              <a:rPr lang="pl-PL" sz="2400" i="1" dirty="0" smtClean="0">
                <a:solidFill>
                  <a:srgbClr val="0070C0"/>
                </a:solidFill>
              </a:rPr>
              <a:t>r</a:t>
            </a:r>
            <a:r>
              <a:rPr lang="pl-PL" sz="2400" i="1" baseline="-25000" dirty="0" smtClean="0">
                <a:solidFill>
                  <a:srgbClr val="0070C0"/>
                </a:solidFill>
              </a:rPr>
              <a:t>1</a:t>
            </a:r>
            <a:r>
              <a:rPr lang="pl-PL" sz="2400" i="1" dirty="0" smtClean="0">
                <a:solidFill>
                  <a:srgbClr val="0070C0"/>
                </a:solidFill>
              </a:rPr>
              <a:t>, r</a:t>
            </a:r>
            <a:r>
              <a:rPr lang="pl-PL" sz="2400" i="1" baseline="-25000" dirty="0" smtClean="0">
                <a:solidFill>
                  <a:srgbClr val="0070C0"/>
                </a:solidFill>
              </a:rPr>
              <a:t>2</a:t>
            </a:r>
            <a:r>
              <a:rPr lang="pl-PL" sz="2400" i="1" dirty="0" smtClean="0">
                <a:solidFill>
                  <a:srgbClr val="0070C0"/>
                </a:solidFill>
              </a:rPr>
              <a:t>, . . . , </a:t>
            </a:r>
            <a:r>
              <a:rPr lang="pl-PL" sz="2400" i="1" dirty="0" err="1" smtClean="0">
                <a:solidFill>
                  <a:srgbClr val="0070C0"/>
                </a:solidFill>
              </a:rPr>
              <a:t>r</a:t>
            </a:r>
            <a:r>
              <a:rPr lang="pl-PL" sz="2400" i="1" baseline="-25000" dirty="0" err="1" smtClean="0">
                <a:solidFill>
                  <a:srgbClr val="0070C0"/>
                </a:solidFill>
              </a:rPr>
              <a:t>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>
                <a:solidFill>
                  <a:srgbClr val="0070C0"/>
                </a:solidFill>
              </a:rPr>
              <a:t>mniejszych od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pl-PL" sz="2400" dirty="0" smtClean="0">
                <a:solidFill>
                  <a:srgbClr val="0070C0"/>
                </a:solidFill>
              </a:rPr>
              <a:t> − 1</a:t>
            </a:r>
          </a:p>
          <a:p>
            <a:pPr lvl="3"/>
            <a:r>
              <a:rPr lang="pl-PL" sz="2400" dirty="0" smtClean="0">
                <a:solidFill>
                  <a:srgbClr val="0070C0"/>
                </a:solidFill>
              </a:rPr>
              <a:t>Alicja oblicza </a:t>
            </a:r>
            <a:r>
              <a:rPr lang="pl-PL" sz="2400" i="1" dirty="0" smtClean="0">
                <a:solidFill>
                  <a:srgbClr val="0070C0"/>
                </a:solidFill>
              </a:rPr>
              <a:t>h</a:t>
            </a:r>
            <a:r>
              <a:rPr lang="pl-PL" sz="2400" i="1" baseline="-25000" dirty="0" smtClean="0">
                <a:solidFill>
                  <a:srgbClr val="0070C0"/>
                </a:solidFill>
              </a:rPr>
              <a:t>i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>
                <a:solidFill>
                  <a:srgbClr val="0070C0"/>
                </a:solidFill>
                <a:sym typeface="Symbol"/>
              </a:rPr>
              <a:t>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</a:t>
            </a:r>
            <a:r>
              <a:rPr lang="pl-PL" sz="2400" i="1" baseline="30000" dirty="0" err="1" smtClean="0">
                <a:solidFill>
                  <a:srgbClr val="0070C0"/>
                </a:solidFill>
              </a:rPr>
              <a:t>r</a:t>
            </a:r>
            <a:r>
              <a:rPr lang="pl-PL" sz="2400" i="1" baseline="10000" dirty="0" err="1" smtClean="0">
                <a:solidFill>
                  <a:srgbClr val="0070C0"/>
                </a:solidFill>
              </a:rPr>
              <a:t>i</a:t>
            </a:r>
            <a:r>
              <a:rPr lang="pl-PL" sz="2400" i="1" baseline="10000" dirty="0" smtClean="0">
                <a:solidFill>
                  <a:srgbClr val="0070C0"/>
                </a:solidFill>
              </a:rPr>
              <a:t> </a:t>
            </a:r>
            <a:r>
              <a:rPr lang="pl-PL" sz="2400" dirty="0" smtClean="0">
                <a:solidFill>
                  <a:srgbClr val="0070C0"/>
                </a:solidFill>
              </a:rPr>
              <a:t>(</a:t>
            </a:r>
            <a:r>
              <a:rPr lang="pl-PL" sz="2400" dirty="0" err="1" smtClean="0">
                <a:solidFill>
                  <a:srgbClr val="0070C0"/>
                </a:solidFill>
              </a:rPr>
              <a:t>mod</a:t>
            </a:r>
            <a:r>
              <a:rPr lang="pl-PL" sz="2400" dirty="0" smtClean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pl-PL" sz="2400" dirty="0" smtClean="0">
                <a:solidFill>
                  <a:srgbClr val="0070C0"/>
                </a:solidFill>
              </a:rPr>
              <a:t>) i przesyła je Bolkowi</a:t>
            </a:r>
          </a:p>
          <a:p>
            <a:pPr lvl="3"/>
            <a:r>
              <a:rPr lang="pl-PL" sz="2400" dirty="0" smtClean="0">
                <a:solidFill>
                  <a:srgbClr val="0070C0"/>
                </a:solidFill>
              </a:rPr>
              <a:t>Alicja i Bolek wspólnie rzucają </a:t>
            </a:r>
            <a:r>
              <a:rPr lang="pl-PL" sz="2400" i="1" dirty="0" smtClean="0">
                <a:solidFill>
                  <a:srgbClr val="0070C0"/>
                </a:solidFill>
              </a:rPr>
              <a:t>t </a:t>
            </a:r>
            <a:r>
              <a:rPr lang="pl-PL" sz="2400" dirty="0" smtClean="0">
                <a:solidFill>
                  <a:srgbClr val="0070C0"/>
                </a:solidFill>
              </a:rPr>
              <a:t>razy monetą generując w ten sposób </a:t>
            </a:r>
            <a:r>
              <a:rPr lang="pl-PL" sz="2400" i="1" dirty="0" smtClean="0">
                <a:solidFill>
                  <a:srgbClr val="0070C0"/>
                </a:solidFill>
              </a:rPr>
              <a:t>t</a:t>
            </a:r>
            <a:r>
              <a:rPr lang="pl-PL" sz="2400" dirty="0" smtClean="0">
                <a:solidFill>
                  <a:srgbClr val="0070C0"/>
                </a:solidFill>
              </a:rPr>
              <a:t> bitów </a:t>
            </a:r>
            <a:r>
              <a:rPr lang="pl-PL" sz="2400" i="1" dirty="0" smtClean="0">
                <a:solidFill>
                  <a:srgbClr val="0070C0"/>
                </a:solidFill>
              </a:rPr>
              <a:t>b</a:t>
            </a:r>
            <a:r>
              <a:rPr lang="pl-PL" sz="2400" i="1" baseline="-25000" dirty="0" smtClean="0">
                <a:solidFill>
                  <a:srgbClr val="0070C0"/>
                </a:solidFill>
              </a:rPr>
              <a:t>1</a:t>
            </a:r>
            <a:r>
              <a:rPr lang="pl-PL" sz="2400" i="1" dirty="0" smtClean="0">
                <a:solidFill>
                  <a:srgbClr val="0070C0"/>
                </a:solidFill>
              </a:rPr>
              <a:t>, b</a:t>
            </a:r>
            <a:r>
              <a:rPr lang="pl-PL" sz="2400" i="1" baseline="-25000" dirty="0" smtClean="0">
                <a:solidFill>
                  <a:srgbClr val="0070C0"/>
                </a:solidFill>
              </a:rPr>
              <a:t>2</a:t>
            </a:r>
            <a:r>
              <a:rPr lang="pl-PL" sz="2400" i="1" dirty="0" smtClean="0">
                <a:solidFill>
                  <a:srgbClr val="0070C0"/>
                </a:solidFill>
              </a:rPr>
              <a:t>, . . . , </a:t>
            </a:r>
            <a:r>
              <a:rPr lang="pl-PL" sz="2400" i="1" dirty="0" err="1" smtClean="0">
                <a:solidFill>
                  <a:srgbClr val="0070C0"/>
                </a:solidFill>
              </a:rPr>
              <a:t>b</a:t>
            </a:r>
            <a:r>
              <a:rPr lang="pl-PL" sz="2400" i="1" baseline="-25000" dirty="0" err="1" smtClean="0">
                <a:solidFill>
                  <a:srgbClr val="0070C0"/>
                </a:solidFill>
              </a:rPr>
              <a:t>t</a:t>
            </a:r>
            <a:r>
              <a:rPr lang="pl-PL" sz="2400" i="1" baseline="-25000" dirty="0" smtClean="0">
                <a:solidFill>
                  <a:srgbClr val="0070C0"/>
                </a:solidFill>
              </a:rPr>
              <a:t>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lvl="3"/>
            <a:endParaRPr lang="pl-PL" i="1" dirty="0" smtClean="0"/>
          </a:p>
          <a:p>
            <a:pPr lvl="3"/>
            <a:endParaRPr lang="pl-PL" i="1" dirty="0" smtClean="0"/>
          </a:p>
          <a:p>
            <a:pPr lvl="3"/>
            <a:endParaRPr lang="pl-PL" i="1" baseline="-25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43942" cy="10350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Dowód o wiedzy zerowej dla logarytmu dyskretnego</a:t>
            </a:r>
            <a:endParaRPr lang="pl-PL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>
                <a:solidFill>
                  <a:srgbClr val="0070C0"/>
                </a:solidFill>
              </a:rPr>
              <a:t>Dla wszystkich bitów Alicja oblicza i przesyła Bolkowi następujące liczby:</a:t>
            </a:r>
          </a:p>
          <a:p>
            <a:pPr lvl="4">
              <a:buNone/>
            </a:pPr>
            <a:r>
              <a:rPr lang="pl-PL" i="1" dirty="0" err="1" smtClean="0"/>
              <a:t>r</a:t>
            </a:r>
            <a:r>
              <a:rPr lang="pl-PL" i="1" baseline="-25000" dirty="0" err="1" smtClean="0"/>
              <a:t>i</a:t>
            </a:r>
            <a:r>
              <a:rPr lang="pl-PL" dirty="0" smtClean="0"/>
              <a:t> 		jeśli </a:t>
            </a:r>
            <a:r>
              <a:rPr lang="pl-PL" i="1" dirty="0" err="1" smtClean="0"/>
              <a:t>b</a:t>
            </a:r>
            <a:r>
              <a:rPr lang="pl-PL" i="1" baseline="-25000" dirty="0" err="1" smtClean="0"/>
              <a:t>i</a:t>
            </a:r>
            <a:r>
              <a:rPr lang="pl-PL" i="1" dirty="0" smtClean="0"/>
              <a:t> </a:t>
            </a:r>
            <a:r>
              <a:rPr lang="pl-PL" dirty="0" smtClean="0"/>
              <a:t>= 0</a:t>
            </a:r>
          </a:p>
          <a:p>
            <a:pPr lvl="4">
              <a:buNone/>
            </a:pPr>
            <a:r>
              <a:rPr lang="it-IT" i="1" dirty="0" smtClean="0"/>
              <a:t>s</a:t>
            </a:r>
            <a:r>
              <a:rPr lang="it-IT" i="1" baseline="-25000" dirty="0" smtClean="0"/>
              <a:t>i</a:t>
            </a:r>
            <a:r>
              <a:rPr lang="it-IT" dirty="0" smtClean="0"/>
              <a:t> = </a:t>
            </a:r>
            <a:r>
              <a:rPr lang="it-IT" i="1" dirty="0" smtClean="0"/>
              <a:t>r</a:t>
            </a:r>
            <a:r>
              <a:rPr lang="it-IT" i="1" baseline="-25000" dirty="0" smtClean="0"/>
              <a:t>i</a:t>
            </a:r>
            <a:r>
              <a:rPr lang="it-IT" i="1" dirty="0" smtClean="0"/>
              <a:t> − r</a:t>
            </a:r>
            <a:r>
              <a:rPr lang="it-IT" i="1" baseline="-25000" dirty="0" smtClean="0"/>
              <a:t>j</a:t>
            </a:r>
            <a:r>
              <a:rPr lang="it-IT" i="1" dirty="0" smtClean="0"/>
              <a:t> </a:t>
            </a:r>
            <a:r>
              <a:rPr lang="pl-PL" i="1" dirty="0" smtClean="0"/>
              <a:t>	</a:t>
            </a:r>
            <a:r>
              <a:rPr lang="it-IT" dirty="0" smtClean="0"/>
              <a:t>je</a:t>
            </a:r>
            <a:r>
              <a:rPr lang="pl-PL" dirty="0" smtClean="0"/>
              <a:t>ś</a:t>
            </a:r>
            <a:r>
              <a:rPr lang="it-IT" dirty="0" smtClean="0"/>
              <a:t>li </a:t>
            </a:r>
            <a:r>
              <a:rPr lang="it-IT" i="1" dirty="0" smtClean="0"/>
              <a:t>b</a:t>
            </a:r>
            <a:r>
              <a:rPr lang="it-IT" i="1" baseline="-25000" dirty="0" smtClean="0"/>
              <a:t>i</a:t>
            </a:r>
            <a:r>
              <a:rPr lang="it-IT" dirty="0" smtClean="0"/>
              <a:t> = 1</a:t>
            </a:r>
          </a:p>
          <a:p>
            <a:pPr lvl="4">
              <a:buNone/>
            </a:pPr>
            <a:r>
              <a:rPr lang="pl-PL" dirty="0" smtClean="0"/>
              <a:t>gdzie </a:t>
            </a:r>
            <a:r>
              <a:rPr lang="pl-PL" i="1" dirty="0" smtClean="0"/>
              <a:t>j</a:t>
            </a:r>
            <a:r>
              <a:rPr lang="pl-PL" dirty="0" smtClean="0"/>
              <a:t> jest największa wartością, dla której </a:t>
            </a:r>
            <a:r>
              <a:rPr lang="pl-PL" i="1" dirty="0" err="1" smtClean="0"/>
              <a:t>bj</a:t>
            </a:r>
            <a:r>
              <a:rPr lang="pl-PL" dirty="0" smtClean="0"/>
              <a:t> = 1</a:t>
            </a:r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Dla wszystkich bitów </a:t>
            </a:r>
            <a:r>
              <a:rPr lang="pl-PL" i="1" dirty="0" smtClean="0">
                <a:solidFill>
                  <a:srgbClr val="0070C0"/>
                </a:solidFill>
              </a:rPr>
              <a:t>t </a:t>
            </a:r>
            <a:r>
              <a:rPr lang="pl-PL" dirty="0" smtClean="0">
                <a:solidFill>
                  <a:srgbClr val="0070C0"/>
                </a:solidFill>
              </a:rPr>
              <a:t>Bolek sprawdza czy</a:t>
            </a:r>
          </a:p>
          <a:p>
            <a:pPr lvl="4">
              <a:buNone/>
            </a:pPr>
            <a:r>
              <a:rPr lang="pl-PL" i="1" dirty="0" err="1" smtClean="0"/>
              <a:t>a</a:t>
            </a:r>
            <a:r>
              <a:rPr lang="pl-PL" i="1" baseline="30000" dirty="0" err="1" smtClean="0"/>
              <a:t>ri</a:t>
            </a:r>
            <a:r>
              <a:rPr lang="pl-PL" dirty="0" smtClean="0"/>
              <a:t>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h</a:t>
            </a:r>
            <a:r>
              <a:rPr lang="pl-PL" baseline="-25000" dirty="0" smtClean="0"/>
              <a:t>i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	dla </a:t>
            </a:r>
            <a:r>
              <a:rPr lang="pl-PL" i="1" dirty="0" err="1" smtClean="0"/>
              <a:t>b</a:t>
            </a:r>
            <a:r>
              <a:rPr lang="pl-PL" i="1" baseline="-25000" dirty="0" err="1" smtClean="0"/>
              <a:t>i</a:t>
            </a:r>
            <a:r>
              <a:rPr lang="pl-PL" dirty="0" smtClean="0"/>
              <a:t> = 0</a:t>
            </a:r>
          </a:p>
          <a:p>
            <a:pPr lvl="4">
              <a:buNone/>
            </a:pPr>
            <a:r>
              <a:rPr lang="pl-PL" i="1" dirty="0" err="1" smtClean="0"/>
              <a:t>a</a:t>
            </a:r>
            <a:r>
              <a:rPr lang="pl-PL" i="1" baseline="30000" dirty="0" err="1" smtClean="0"/>
              <a:t>si</a:t>
            </a:r>
            <a:r>
              <a:rPr lang="pl-PL" i="1" dirty="0" smtClean="0"/>
              <a:t> 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</a:t>
            </a:r>
            <a:r>
              <a:rPr lang="pl-PL" i="1" dirty="0" smtClean="0"/>
              <a:t>h</a:t>
            </a:r>
            <a:r>
              <a:rPr lang="pl-PL" i="1" baseline="-25000" dirty="0" smtClean="0"/>
              <a:t>i</a:t>
            </a:r>
            <a:r>
              <a:rPr lang="pl-PL" i="1" dirty="0" smtClean="0"/>
              <a:t>h</a:t>
            </a:r>
            <a:r>
              <a:rPr lang="pl-PL" i="1" baseline="-25000" dirty="0" smtClean="0"/>
              <a:t>j</a:t>
            </a:r>
            <a:r>
              <a:rPr lang="pl-PL" baseline="30000" dirty="0" smtClean="0"/>
              <a:t>−1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p) 	dla </a:t>
            </a:r>
            <a:r>
              <a:rPr lang="pl-PL" dirty="0" err="1" smtClean="0"/>
              <a:t>b</a:t>
            </a:r>
            <a:r>
              <a:rPr lang="pl-PL" baseline="-25000" dirty="0" err="1" smtClean="0"/>
              <a:t>i</a:t>
            </a:r>
            <a:r>
              <a:rPr lang="pl-PL" dirty="0" smtClean="0"/>
              <a:t> = 1</a:t>
            </a:r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Dla każdego </a:t>
            </a:r>
            <a:r>
              <a:rPr lang="pl-PL" i="1" dirty="0" smtClean="0">
                <a:solidFill>
                  <a:srgbClr val="0070C0"/>
                </a:solidFill>
              </a:rPr>
              <a:t>i,</a:t>
            </a:r>
            <a:r>
              <a:rPr lang="pl-PL" dirty="0" smtClean="0">
                <a:solidFill>
                  <a:srgbClr val="0070C0"/>
                </a:solidFill>
              </a:rPr>
              <a:t> dla którego </a:t>
            </a:r>
            <a:r>
              <a:rPr lang="pl-PL" i="1" dirty="0" err="1" smtClean="0">
                <a:solidFill>
                  <a:srgbClr val="0070C0"/>
                </a:solidFill>
              </a:rPr>
              <a:t>b</a:t>
            </a:r>
            <a:r>
              <a:rPr lang="pl-PL" i="1" baseline="-25000" dirty="0" err="1" smtClean="0">
                <a:solidFill>
                  <a:srgbClr val="0070C0"/>
                </a:solidFill>
              </a:rPr>
              <a:t>i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= 1, Alicja oblicza i wysyła Bolkowi</a:t>
            </a:r>
          </a:p>
          <a:p>
            <a:pPr lvl="4">
              <a:buNone/>
            </a:pPr>
            <a:r>
              <a:rPr lang="da-DK" i="1" dirty="0" smtClean="0"/>
              <a:t>z</a:t>
            </a:r>
            <a:r>
              <a:rPr lang="da-DK" i="1" baseline="-25000" dirty="0" smtClean="0"/>
              <a:t>i</a:t>
            </a:r>
            <a:r>
              <a:rPr lang="da-DK" dirty="0" smtClean="0"/>
              <a:t> = (</a:t>
            </a:r>
            <a:r>
              <a:rPr lang="da-DK" i="1" dirty="0" smtClean="0"/>
              <a:t>x − r</a:t>
            </a:r>
            <a:r>
              <a:rPr lang="da-DK" i="1" baseline="-25000" dirty="0" smtClean="0"/>
              <a:t>i</a:t>
            </a:r>
            <a:r>
              <a:rPr lang="da-DK" dirty="0" smtClean="0"/>
              <a:t>) (mod </a:t>
            </a:r>
            <a:r>
              <a:rPr lang="da-DK" i="1" dirty="0" smtClean="0"/>
              <a:t>p </a:t>
            </a:r>
            <a:r>
              <a:rPr lang="da-DK" dirty="0" smtClean="0"/>
              <a:t>− 1)</a:t>
            </a:r>
            <a:endParaRPr lang="pl-PL" dirty="0" smtClean="0"/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Bolek sprawdza czy</a:t>
            </a:r>
          </a:p>
          <a:p>
            <a:pPr lvl="4">
              <a:buNone/>
            </a:pPr>
            <a:r>
              <a:rPr lang="pl-PL" i="1" dirty="0" err="1" smtClean="0"/>
              <a:t>a</a:t>
            </a:r>
            <a:r>
              <a:rPr lang="pl-PL" i="1" baseline="30000" dirty="0" err="1" smtClean="0"/>
              <a:t>z</a:t>
            </a:r>
            <a:r>
              <a:rPr lang="pl-PL" i="1" baseline="10000" dirty="0" err="1" smtClean="0"/>
              <a:t>i</a:t>
            </a:r>
            <a:r>
              <a:rPr lang="pl-PL" i="1" dirty="0" smtClean="0"/>
              <a:t>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smtClean="0"/>
              <a:t>  bh</a:t>
            </a:r>
            <a:r>
              <a:rPr lang="pl-PL" baseline="-25000" dirty="0" smtClean="0"/>
              <a:t>i</a:t>
            </a:r>
            <a:r>
              <a:rPr lang="pl-PL" baseline="30000" dirty="0" smtClean="0"/>
              <a:t>−1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50029" y="260648"/>
            <a:ext cx="8443942" cy="10350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Dowód o wiedzy zerowej dla logarytmu dyskretnego</a:t>
            </a:r>
            <a:endParaRPr lang="pl-PL" dirty="0"/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Bezpieczeństwo tego protokołu opiera się na trudności obliczeniowej pierwiastków kwadratowych modulo </a:t>
            </a:r>
            <a:r>
              <a:rPr lang="pl-PL" i="1" dirty="0" smtClean="0"/>
              <a:t>n,</a:t>
            </a:r>
            <a:r>
              <a:rPr lang="pl-PL" dirty="0" smtClean="0"/>
              <a:t> gdzie </a:t>
            </a:r>
            <a:r>
              <a:rPr lang="pl-PL" i="1" dirty="0" smtClean="0"/>
              <a:t>n</a:t>
            </a:r>
            <a:r>
              <a:rPr lang="pl-PL" dirty="0" smtClean="0"/>
              <a:t> jest iloczynem dwóch liczb pierwszych. Protokół ten wymaga udziału strony trzeciej, zaufanego arbitra — </a:t>
            </a:r>
            <a:r>
              <a:rPr lang="pl-PL" b="1" dirty="0" err="1" smtClean="0">
                <a:solidFill>
                  <a:schemeClr val="bg2"/>
                </a:solidFill>
              </a:rPr>
              <a:t>Trusted</a:t>
            </a:r>
            <a:r>
              <a:rPr lang="pl-PL" b="1" dirty="0" smtClean="0">
                <a:solidFill>
                  <a:schemeClr val="bg2"/>
                </a:solidFill>
              </a:rPr>
              <a:t> Authority (TA)</a:t>
            </a:r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TA wybiera dwie liczby pierwsze </a:t>
            </a:r>
            <a:r>
              <a:rPr lang="pl-PL" i="1" dirty="0" smtClean="0">
                <a:solidFill>
                  <a:srgbClr val="0070C0"/>
                </a:solidFill>
              </a:rPr>
              <a:t>p</a:t>
            </a:r>
            <a:r>
              <a:rPr lang="pl-PL" dirty="0" smtClean="0">
                <a:solidFill>
                  <a:srgbClr val="0070C0"/>
                </a:solidFill>
              </a:rPr>
              <a:t> i </a:t>
            </a:r>
            <a:r>
              <a:rPr lang="pl-PL" i="1" dirty="0" smtClean="0">
                <a:solidFill>
                  <a:srgbClr val="0070C0"/>
                </a:solidFill>
              </a:rPr>
              <a:t>q</a:t>
            </a:r>
            <a:r>
              <a:rPr lang="pl-PL" dirty="0" smtClean="0">
                <a:solidFill>
                  <a:srgbClr val="0070C0"/>
                </a:solidFill>
              </a:rPr>
              <a:t>, oblicza ich iloczyn </a:t>
            </a:r>
            <a:r>
              <a:rPr lang="pl-PL" i="1" dirty="0" smtClean="0">
                <a:solidFill>
                  <a:srgbClr val="0070C0"/>
                </a:solidFill>
              </a:rPr>
              <a:t>n = </a:t>
            </a:r>
            <a:r>
              <a:rPr lang="pl-PL" i="1" dirty="0" err="1" smtClean="0">
                <a:solidFill>
                  <a:srgbClr val="0070C0"/>
                </a:solidFill>
              </a:rPr>
              <a:t>pq</a:t>
            </a:r>
            <a:endParaRPr lang="pl-PL" i="1" dirty="0" smtClean="0">
              <a:solidFill>
                <a:srgbClr val="0070C0"/>
              </a:solidFill>
            </a:endParaRPr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Alicja wybiera losowa liczbę względnie pierwszą z </a:t>
            </a:r>
            <a:r>
              <a:rPr lang="pl-PL" i="1" dirty="0" smtClean="0">
                <a:solidFill>
                  <a:srgbClr val="0070C0"/>
                </a:solidFill>
              </a:rPr>
              <a:t>n</a:t>
            </a:r>
            <a:r>
              <a:rPr lang="pl-PL" dirty="0" smtClean="0">
                <a:solidFill>
                  <a:srgbClr val="0070C0"/>
                </a:solidFill>
              </a:rPr>
              <a:t>, oblicza liczbę </a:t>
            </a:r>
            <a:r>
              <a:rPr lang="pl-PL" i="1" dirty="0" smtClean="0">
                <a:solidFill>
                  <a:srgbClr val="0070C0"/>
                </a:solidFill>
              </a:rPr>
              <a:t>v = s</a:t>
            </a:r>
            <a:r>
              <a:rPr lang="pl-PL" i="1" baseline="-25000" dirty="0" smtClean="0">
                <a:solidFill>
                  <a:srgbClr val="0070C0"/>
                </a:solidFill>
              </a:rPr>
              <a:t>2</a:t>
            </a:r>
            <a:r>
              <a:rPr lang="pl-PL" sz="1000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(</a:t>
            </a:r>
            <a:r>
              <a:rPr lang="pl-PL" dirty="0" err="1" smtClean="0">
                <a:solidFill>
                  <a:srgbClr val="0070C0"/>
                </a:solidFill>
              </a:rPr>
              <a:t>mod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i="1" dirty="0" smtClean="0">
                <a:solidFill>
                  <a:srgbClr val="0070C0"/>
                </a:solidFill>
              </a:rPr>
              <a:t>n</a:t>
            </a:r>
            <a:r>
              <a:rPr lang="pl-PL" dirty="0" smtClean="0">
                <a:solidFill>
                  <a:srgbClr val="0070C0"/>
                </a:solidFill>
              </a:rPr>
              <a:t>) i rejestruje u TA </a:t>
            </a:r>
            <a:r>
              <a:rPr lang="pl-PL" i="1" dirty="0" smtClean="0">
                <a:solidFill>
                  <a:srgbClr val="0070C0"/>
                </a:solidFill>
              </a:rPr>
              <a:t>v</a:t>
            </a:r>
            <a:r>
              <a:rPr lang="pl-PL" dirty="0" smtClean="0">
                <a:solidFill>
                  <a:srgbClr val="0070C0"/>
                </a:solidFill>
              </a:rPr>
              <a:t> jako swój klucz publiczny</a:t>
            </a:r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TA udostępnia liczby </a:t>
            </a:r>
            <a:r>
              <a:rPr lang="pl-PL" i="1" dirty="0" smtClean="0">
                <a:solidFill>
                  <a:srgbClr val="0070C0"/>
                </a:solidFill>
              </a:rPr>
              <a:t>n</a:t>
            </a:r>
            <a:r>
              <a:rPr lang="pl-PL" dirty="0" smtClean="0">
                <a:solidFill>
                  <a:srgbClr val="0070C0"/>
                </a:solidFill>
              </a:rPr>
              <a:t> i </a:t>
            </a:r>
            <a:r>
              <a:rPr lang="pl-PL" i="1" dirty="0" smtClean="0">
                <a:solidFill>
                  <a:srgbClr val="0070C0"/>
                </a:solidFill>
              </a:rPr>
              <a:t>v</a:t>
            </a:r>
            <a:r>
              <a:rPr lang="pl-PL" dirty="0" smtClean="0">
                <a:solidFill>
                  <a:srgbClr val="0070C0"/>
                </a:solidFill>
              </a:rPr>
              <a:t> jako identyfikatory tożsamości Alicji</a:t>
            </a:r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Alicja wybiera losowo liczbę </a:t>
            </a:r>
            <a:r>
              <a:rPr lang="pl-PL" i="1" dirty="0" err="1" smtClean="0">
                <a:solidFill>
                  <a:srgbClr val="0070C0"/>
                </a:solidFill>
              </a:rPr>
              <a:t>r</a:t>
            </a:r>
            <a:r>
              <a:rPr lang="pl-PL" dirty="0" smtClean="0">
                <a:solidFill>
                  <a:srgbClr val="0070C0"/>
                </a:solidFill>
              </a:rPr>
              <a:t> względnie pierwsza z </a:t>
            </a:r>
            <a:r>
              <a:rPr lang="pl-PL" i="1" dirty="0" smtClean="0">
                <a:solidFill>
                  <a:srgbClr val="0070C0"/>
                </a:solidFill>
              </a:rPr>
              <a:t>n</a:t>
            </a:r>
            <a:r>
              <a:rPr lang="pl-PL" dirty="0" smtClean="0">
                <a:solidFill>
                  <a:srgbClr val="0070C0"/>
                </a:solidFill>
              </a:rPr>
              <a:t>, oblicza       x = r</a:t>
            </a:r>
            <a:r>
              <a:rPr lang="pl-PL" baseline="30000" dirty="0" smtClean="0">
                <a:solidFill>
                  <a:srgbClr val="0070C0"/>
                </a:solidFill>
              </a:rPr>
              <a:t>2</a:t>
            </a:r>
            <a:r>
              <a:rPr lang="pl-PL" sz="1000" baseline="30000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(</a:t>
            </a:r>
            <a:r>
              <a:rPr lang="pl-PL" dirty="0" err="1" smtClean="0">
                <a:solidFill>
                  <a:srgbClr val="0070C0"/>
                </a:solidFill>
              </a:rPr>
              <a:t>mod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i="1" dirty="0" smtClean="0">
                <a:solidFill>
                  <a:srgbClr val="0070C0"/>
                </a:solidFill>
              </a:rPr>
              <a:t>n</a:t>
            </a:r>
            <a:r>
              <a:rPr lang="pl-PL" dirty="0" smtClean="0">
                <a:solidFill>
                  <a:srgbClr val="0070C0"/>
                </a:solidFill>
              </a:rPr>
              <a:t>) i wysyła </a:t>
            </a:r>
            <a:r>
              <a:rPr lang="pl-PL" i="1" dirty="0" smtClean="0">
                <a:solidFill>
                  <a:srgbClr val="0070C0"/>
                </a:solidFill>
              </a:rPr>
              <a:t>x</a:t>
            </a:r>
            <a:r>
              <a:rPr lang="pl-PL" dirty="0" smtClean="0">
                <a:solidFill>
                  <a:srgbClr val="0070C0"/>
                </a:solidFill>
              </a:rPr>
              <a:t> Bolkowi</a:t>
            </a:r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Bolek wysyła Alicji losowy bit </a:t>
            </a:r>
            <a:r>
              <a:rPr lang="pl-PL" i="1" dirty="0" smtClean="0">
                <a:solidFill>
                  <a:srgbClr val="0070C0"/>
                </a:solidFill>
              </a:rPr>
              <a:t>b</a:t>
            </a:r>
            <a:endParaRPr lang="pl-PL" b="1" i="1" dirty="0">
              <a:solidFill>
                <a:srgbClr val="0070C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Protokół </a:t>
            </a:r>
            <a:r>
              <a:rPr lang="pl-PL" dirty="0" err="1" smtClean="0"/>
              <a:t>Fiata-Shamira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>
                <a:solidFill>
                  <a:srgbClr val="0070C0"/>
                </a:solidFill>
              </a:rPr>
              <a:t>Alicja wysyła Bolkowi</a:t>
            </a:r>
          </a:p>
          <a:p>
            <a:pPr lvl="4">
              <a:buNone/>
            </a:pPr>
            <a:r>
              <a:rPr lang="pl-PL" i="1" dirty="0" err="1" smtClean="0"/>
              <a:t>r</a:t>
            </a:r>
            <a:r>
              <a:rPr lang="pl-PL" dirty="0" smtClean="0"/>
              <a:t> 				jeśli </a:t>
            </a:r>
            <a:r>
              <a:rPr lang="pl-PL" i="1" dirty="0" smtClean="0"/>
              <a:t>b</a:t>
            </a:r>
            <a:r>
              <a:rPr lang="pl-PL" dirty="0" smtClean="0"/>
              <a:t> = 0</a:t>
            </a:r>
          </a:p>
          <a:p>
            <a:pPr lvl="4">
              <a:buNone/>
            </a:pPr>
            <a:r>
              <a:rPr lang="pt-BR" i="1" dirty="0" smtClean="0"/>
              <a:t>y </a:t>
            </a:r>
            <a:r>
              <a:rPr lang="pt-BR" dirty="0" smtClean="0"/>
              <a:t>= </a:t>
            </a:r>
            <a:r>
              <a:rPr lang="pt-BR" i="1" dirty="0" smtClean="0"/>
              <a:t>r · s </a:t>
            </a:r>
            <a:r>
              <a:rPr lang="pt-BR" dirty="0" smtClean="0"/>
              <a:t>(mod </a:t>
            </a:r>
            <a:r>
              <a:rPr lang="pt-BR" i="1" dirty="0" smtClean="0"/>
              <a:t>n</a:t>
            </a:r>
            <a:r>
              <a:rPr lang="pt-BR" dirty="0" smtClean="0"/>
              <a:t>) </a:t>
            </a:r>
            <a:r>
              <a:rPr lang="pl-PL" dirty="0" smtClean="0"/>
              <a:t>	</a:t>
            </a:r>
            <a:r>
              <a:rPr lang="pt-BR" dirty="0" smtClean="0"/>
              <a:t>je</a:t>
            </a:r>
            <a:r>
              <a:rPr lang="pl-PL" dirty="0" smtClean="0"/>
              <a:t>ś</a:t>
            </a:r>
            <a:r>
              <a:rPr lang="pt-BR" dirty="0" smtClean="0"/>
              <a:t>li </a:t>
            </a:r>
            <a:r>
              <a:rPr lang="pt-BR" i="1" dirty="0" smtClean="0"/>
              <a:t>b</a:t>
            </a:r>
            <a:r>
              <a:rPr lang="pt-BR" dirty="0" smtClean="0"/>
              <a:t> = 1</a:t>
            </a:r>
          </a:p>
          <a:p>
            <a:pPr lvl="3"/>
            <a:r>
              <a:rPr lang="pl-PL" dirty="0" smtClean="0">
                <a:solidFill>
                  <a:srgbClr val="0070C0"/>
                </a:solidFill>
              </a:rPr>
              <a:t>Bolek sprawdza czy</a:t>
            </a:r>
          </a:p>
          <a:p>
            <a:pPr lvl="4">
              <a:buNone/>
            </a:pPr>
            <a:r>
              <a:rPr lang="pt-BR" i="1" dirty="0" smtClean="0"/>
              <a:t>x = r</a:t>
            </a:r>
            <a:r>
              <a:rPr lang="pt-BR" i="1" baseline="30000" dirty="0" smtClean="0"/>
              <a:t>2</a:t>
            </a:r>
            <a:r>
              <a:rPr lang="pt-BR" i="1" dirty="0" smtClean="0"/>
              <a:t> </a:t>
            </a:r>
            <a:r>
              <a:rPr lang="pt-BR" dirty="0" smtClean="0"/>
              <a:t>(mod n) </a:t>
            </a:r>
            <a:r>
              <a:rPr lang="pl-PL" dirty="0" smtClean="0"/>
              <a:t>		</a:t>
            </a:r>
            <a:r>
              <a:rPr lang="pt-BR" dirty="0" smtClean="0"/>
              <a:t>je</a:t>
            </a:r>
            <a:r>
              <a:rPr lang="pl-PL" dirty="0" smtClean="0"/>
              <a:t>ś</a:t>
            </a:r>
            <a:r>
              <a:rPr lang="pt-BR" dirty="0" smtClean="0"/>
              <a:t>li </a:t>
            </a:r>
            <a:r>
              <a:rPr lang="pt-BR" i="1" dirty="0" smtClean="0"/>
              <a:t>b</a:t>
            </a:r>
            <a:r>
              <a:rPr lang="pt-BR" dirty="0" smtClean="0"/>
              <a:t> = 0</a:t>
            </a:r>
          </a:p>
          <a:p>
            <a:pPr lvl="4">
              <a:buNone/>
            </a:pPr>
            <a:r>
              <a:rPr lang="da-DK" i="1" dirty="0" smtClean="0"/>
              <a:t>y</a:t>
            </a:r>
            <a:r>
              <a:rPr lang="da-DK" i="1" baseline="30000" dirty="0" smtClean="0"/>
              <a:t>2 </a:t>
            </a:r>
            <a:r>
              <a:rPr lang="da-DK" i="1" dirty="0" smtClean="0"/>
              <a:t>= x · v </a:t>
            </a:r>
            <a:r>
              <a:rPr lang="da-DK" dirty="0" smtClean="0"/>
              <a:t>(mod </a:t>
            </a:r>
            <a:r>
              <a:rPr lang="da-DK" i="1" dirty="0" smtClean="0"/>
              <a:t>n</a:t>
            </a:r>
            <a:r>
              <a:rPr lang="da-DK" dirty="0" smtClean="0"/>
              <a:t>) </a:t>
            </a:r>
            <a:r>
              <a:rPr lang="pl-PL" dirty="0" smtClean="0"/>
              <a:t>	</a:t>
            </a:r>
            <a:r>
              <a:rPr lang="da-DK" dirty="0" smtClean="0"/>
              <a:t>je</a:t>
            </a:r>
            <a:r>
              <a:rPr lang="pl-PL" dirty="0" smtClean="0"/>
              <a:t>ś</a:t>
            </a:r>
            <a:r>
              <a:rPr lang="da-DK" dirty="0" smtClean="0"/>
              <a:t>li </a:t>
            </a:r>
            <a:r>
              <a:rPr lang="da-DK" i="1" dirty="0" smtClean="0"/>
              <a:t>b</a:t>
            </a:r>
            <a:r>
              <a:rPr lang="da-DK" dirty="0" smtClean="0"/>
              <a:t> = 1</a:t>
            </a:r>
          </a:p>
          <a:p>
            <a:pPr lvl="3"/>
            <a:endParaRPr lang="pl-PL" dirty="0" smtClean="0"/>
          </a:p>
          <a:p>
            <a:pPr lvl="3"/>
            <a:r>
              <a:rPr lang="pl-PL" dirty="0" smtClean="0"/>
              <a:t>Pierwsza równość dowodzi, że Alicja zna pierwiastek kwadratowy z </a:t>
            </a:r>
            <a:r>
              <a:rPr lang="pl-PL" i="1" dirty="0" smtClean="0"/>
              <a:t>x</a:t>
            </a:r>
            <a:r>
              <a:rPr lang="pl-PL" dirty="0" smtClean="0"/>
              <a:t>, druga natomiast dowodzi, że Alicja zna </a:t>
            </a:r>
            <a:r>
              <a:rPr lang="pl-PL" i="1" dirty="0" smtClean="0"/>
              <a:t>s</a:t>
            </a:r>
            <a:r>
              <a:rPr lang="pl-PL" dirty="0" smtClean="0"/>
              <a:t>. Protokół ten powtarza się </a:t>
            </a:r>
            <a:r>
              <a:rPr lang="pl-PL" i="1" dirty="0" smtClean="0"/>
              <a:t>t</a:t>
            </a:r>
            <a:r>
              <a:rPr lang="pl-PL" dirty="0" smtClean="0"/>
              <a:t> razy, wtedy prawdopodobieństwo oszustwa przez Alicję wynosi 1/2</a:t>
            </a:r>
            <a:r>
              <a:rPr lang="pl-PL" baseline="30000" dirty="0" smtClean="0"/>
              <a:t>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Protokół </a:t>
            </a:r>
            <a:r>
              <a:rPr lang="pl-PL" dirty="0" err="1" smtClean="0"/>
              <a:t>Fiata-Shamira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Opiera się na problemie logarytmu dyskretnego.</a:t>
            </a:r>
          </a:p>
          <a:p>
            <a:pPr lvl="2"/>
            <a:r>
              <a:rPr lang="pl-PL" dirty="0" smtClean="0"/>
              <a:t>Wykorzystuje certyfikaty wydawane przez TA.</a:t>
            </a:r>
          </a:p>
          <a:p>
            <a:pPr lvl="2"/>
            <a:r>
              <a:rPr lang="pl-PL" dirty="0" smtClean="0"/>
              <a:t>W etapie wstępnym należy wybrać liczbę pierwszą </a:t>
            </a:r>
            <a:r>
              <a:rPr lang="pl-PL" i="1" dirty="0" smtClean="0"/>
              <a:t>p </a:t>
            </a:r>
            <a:r>
              <a:rPr lang="pl-PL" dirty="0" smtClean="0"/>
              <a:t>oraz drugą liczbę pierwsza </a:t>
            </a:r>
            <a:r>
              <a:rPr lang="pl-PL" i="1" dirty="0" smtClean="0"/>
              <a:t>q</a:t>
            </a:r>
            <a:r>
              <a:rPr lang="pl-PL" dirty="0" smtClean="0"/>
              <a:t> taką, że </a:t>
            </a:r>
            <a:r>
              <a:rPr lang="pl-PL" i="1" dirty="0" err="1" smtClean="0"/>
              <a:t>q</a:t>
            </a:r>
            <a:r>
              <a:rPr lang="pl-PL" dirty="0" err="1" smtClean="0"/>
              <a:t>|</a:t>
            </a:r>
            <a:r>
              <a:rPr lang="pl-PL" i="1" dirty="0" err="1" smtClean="0"/>
              <a:t>p</a:t>
            </a:r>
            <a:r>
              <a:rPr lang="pl-PL" dirty="0" smtClean="0"/>
              <a:t> − 1. Liczby te powinny być dostatecznie duże (np. </a:t>
            </a:r>
            <a:r>
              <a:rPr lang="pl-PL" i="1" dirty="0" smtClean="0"/>
              <a:t>p</a:t>
            </a:r>
            <a:r>
              <a:rPr lang="pl-PL" dirty="0" smtClean="0"/>
              <a:t> długości 1024 bity a </a:t>
            </a:r>
            <a:r>
              <a:rPr lang="pl-PL" i="1" dirty="0" smtClean="0"/>
              <a:t>q </a:t>
            </a:r>
            <a:r>
              <a:rPr lang="pl-PL" dirty="0" smtClean="0"/>
              <a:t>&gt; 160 bitów).</a:t>
            </a:r>
          </a:p>
          <a:p>
            <a:pPr lvl="2"/>
            <a:r>
              <a:rPr lang="pl-PL" dirty="0" smtClean="0"/>
              <a:t>Wybieramy także liczbę </a:t>
            </a:r>
            <a:r>
              <a:rPr lang="pl-PL" i="1" dirty="0" smtClean="0"/>
              <a:t>b = g</a:t>
            </a:r>
            <a:r>
              <a:rPr lang="pl-PL" baseline="30000" dirty="0" smtClean="0"/>
              <a:t>(</a:t>
            </a:r>
            <a:r>
              <a:rPr lang="pl-PL" i="1" baseline="30000" dirty="0" smtClean="0"/>
              <a:t>p</a:t>
            </a:r>
            <a:r>
              <a:rPr lang="pl-PL" baseline="30000" dirty="0" smtClean="0"/>
              <a:t>−1)/q</a:t>
            </a:r>
            <a:r>
              <a:rPr lang="pl-PL" dirty="0" smtClean="0"/>
              <a:t>, gdzie </a:t>
            </a:r>
            <a:r>
              <a:rPr lang="pl-PL" i="1" dirty="0" smtClean="0"/>
              <a:t>g</a:t>
            </a:r>
            <a:r>
              <a:rPr lang="pl-PL" dirty="0" smtClean="0"/>
              <a:t> jest generatorem     . </a:t>
            </a:r>
          </a:p>
          <a:p>
            <a:pPr lvl="2"/>
            <a:r>
              <a:rPr lang="pl-PL" dirty="0" smtClean="0"/>
              <a:t>Każda ze stron otrzymuje liczby {</a:t>
            </a:r>
            <a:r>
              <a:rPr lang="pl-PL" i="1" dirty="0" smtClean="0"/>
              <a:t>p, q, b</a:t>
            </a:r>
            <a:r>
              <a:rPr lang="pl-PL" dirty="0" smtClean="0"/>
              <a:t>} oraz klucz publiczny pozwalający weryfikować podpisy TA. </a:t>
            </a:r>
          </a:p>
          <a:p>
            <a:pPr lvl="2"/>
            <a:r>
              <a:rPr lang="pl-PL" dirty="0" smtClean="0"/>
              <a:t>Ponadto należy wybrać parametr </a:t>
            </a:r>
            <a:r>
              <a:rPr lang="pl-PL" i="1" dirty="0" smtClean="0"/>
              <a:t>t </a:t>
            </a:r>
            <a:r>
              <a:rPr lang="pl-PL" dirty="0" smtClean="0"/>
              <a:t>(</a:t>
            </a:r>
            <a:r>
              <a:rPr lang="pl-PL" i="1" dirty="0" err="1" smtClean="0"/>
              <a:t>t</a:t>
            </a:r>
            <a:r>
              <a:rPr lang="pl-PL" dirty="0" smtClean="0"/>
              <a:t> ≥ 40, 2</a:t>
            </a:r>
            <a:r>
              <a:rPr lang="pl-PL" i="1" baseline="30000" dirty="0" smtClean="0"/>
              <a:t>t</a:t>
            </a:r>
            <a:r>
              <a:rPr lang="pl-PL" sz="1400" dirty="0" smtClean="0"/>
              <a:t> </a:t>
            </a:r>
            <a:r>
              <a:rPr lang="pl-PL" dirty="0" smtClean="0"/>
              <a:t>&lt; </a:t>
            </a:r>
            <a:r>
              <a:rPr lang="pl-PL" i="1" dirty="0" smtClean="0"/>
              <a:t>q</a:t>
            </a:r>
            <a:r>
              <a:rPr lang="pl-PL" dirty="0" smtClean="0"/>
              <a:t>), który określa poziom bezpieczeństwa.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Protokół </a:t>
            </a:r>
            <a:r>
              <a:rPr lang="pl-PL" dirty="0" err="1" smtClean="0"/>
              <a:t>Schnorra</a:t>
            </a:r>
            <a:endParaRPr lang="pl-PL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714884"/>
            <a:ext cx="361750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pl-PL" dirty="0" smtClean="0"/>
              <a:t>TA ustala tożsamość Alicji w konwencjonalny sposób i przydziela jej identyfikator </a:t>
            </a:r>
            <a:r>
              <a:rPr lang="pl-PL" i="1" dirty="0" smtClean="0"/>
              <a:t>I</a:t>
            </a:r>
            <a:r>
              <a:rPr lang="pl-PL" i="1" baseline="-25000" dirty="0" smtClean="0"/>
              <a:t>A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Alicja wybiera losowo tajną liczbę </a:t>
            </a:r>
            <a:r>
              <a:rPr lang="pl-PL" i="1" dirty="0" smtClean="0"/>
              <a:t>a</a:t>
            </a:r>
            <a:r>
              <a:rPr lang="pl-PL" dirty="0" smtClean="0"/>
              <a:t> oraz oblicza </a:t>
            </a:r>
            <a:r>
              <a:rPr lang="pl-PL" i="1" dirty="0" smtClean="0"/>
              <a:t>v = b</a:t>
            </a:r>
            <a:r>
              <a:rPr lang="pl-PL" i="1" baseline="30000" dirty="0" smtClean="0"/>
              <a:t>a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 i rejestruje </a:t>
            </a:r>
            <a:r>
              <a:rPr lang="pl-PL" i="1" dirty="0" smtClean="0"/>
              <a:t>v</a:t>
            </a:r>
            <a:r>
              <a:rPr lang="pl-PL" dirty="0" smtClean="0"/>
              <a:t> u TA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TA generuje podpis cyfrowy </a:t>
            </a:r>
            <a:r>
              <a:rPr lang="pl-PL" i="1" dirty="0" smtClean="0"/>
              <a:t>S</a:t>
            </a:r>
            <a:r>
              <a:rPr lang="pl-PL" dirty="0" smtClean="0"/>
              <a:t>(</a:t>
            </a:r>
            <a:r>
              <a:rPr lang="pl-PL" i="1" dirty="0" smtClean="0"/>
              <a:t>I</a:t>
            </a:r>
            <a:r>
              <a:rPr lang="pl-PL" i="1" baseline="-25000" dirty="0" smtClean="0"/>
              <a:t>A</a:t>
            </a:r>
            <a:r>
              <a:rPr lang="pl-PL" i="1" dirty="0" smtClean="0"/>
              <a:t>, v</a:t>
            </a:r>
            <a:r>
              <a:rPr lang="pl-PL" dirty="0" smtClean="0"/>
              <a:t>) oraz wydaje Alicji certyfikat </a:t>
            </a:r>
            <a:r>
              <a:rPr lang="pl-PL" i="1" dirty="0" smtClean="0"/>
              <a:t>C</a:t>
            </a:r>
            <a:r>
              <a:rPr lang="pl-PL" dirty="0" smtClean="0"/>
              <a:t> = (</a:t>
            </a:r>
            <a:r>
              <a:rPr lang="pl-PL" i="1" dirty="0" smtClean="0"/>
              <a:t>I</a:t>
            </a:r>
            <a:r>
              <a:rPr lang="pl-PL" i="1" baseline="-25000" dirty="0" smtClean="0"/>
              <a:t>A</a:t>
            </a:r>
            <a:r>
              <a:rPr lang="pl-PL" i="1" dirty="0" smtClean="0"/>
              <a:t>, v, S</a:t>
            </a:r>
            <a:r>
              <a:rPr lang="pl-PL" dirty="0" smtClean="0"/>
              <a:t>(</a:t>
            </a:r>
            <a:r>
              <a:rPr lang="pl-PL" i="1" dirty="0" smtClean="0"/>
              <a:t>I</a:t>
            </a:r>
            <a:r>
              <a:rPr lang="pl-PL" i="1" baseline="-25000" dirty="0" smtClean="0"/>
              <a:t>A</a:t>
            </a:r>
            <a:r>
              <a:rPr lang="pl-PL" i="1" dirty="0" smtClean="0"/>
              <a:t>, v</a:t>
            </a:r>
            <a:r>
              <a:rPr lang="pl-PL" dirty="0" smtClean="0"/>
              <a:t>)) wiążący </a:t>
            </a:r>
            <a:r>
              <a:rPr lang="pl-PL" i="1" dirty="0" smtClean="0"/>
              <a:t>I</a:t>
            </a:r>
            <a:r>
              <a:rPr lang="pl-PL" i="1" baseline="-25000" dirty="0" smtClean="0"/>
              <a:t>A</a:t>
            </a:r>
            <a:r>
              <a:rPr lang="pl-PL" dirty="0" smtClean="0"/>
              <a:t> z </a:t>
            </a:r>
            <a:r>
              <a:rPr lang="pl-PL" i="1" dirty="0" smtClean="0"/>
              <a:t>v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Alicja wybiera liczbę losowa </a:t>
            </a:r>
            <a:r>
              <a:rPr lang="pl-PL" i="1" dirty="0" err="1" smtClean="0"/>
              <a:t>r</a:t>
            </a:r>
            <a:r>
              <a:rPr lang="pl-PL" dirty="0" smtClean="0"/>
              <a:t> &lt; </a:t>
            </a:r>
            <a:r>
              <a:rPr lang="pl-PL" i="1" dirty="0" smtClean="0"/>
              <a:t>q</a:t>
            </a:r>
            <a:r>
              <a:rPr lang="pl-PL" dirty="0" smtClean="0"/>
              <a:t> i oblicza </a:t>
            </a:r>
            <a:r>
              <a:rPr lang="pl-PL" i="1" dirty="0" smtClean="0"/>
              <a:t>x</a:t>
            </a:r>
            <a:r>
              <a:rPr lang="pl-PL" dirty="0" smtClean="0"/>
              <a:t> = </a:t>
            </a:r>
            <a:r>
              <a:rPr lang="pl-PL" i="1" dirty="0" err="1" smtClean="0"/>
              <a:t>b</a:t>
            </a:r>
            <a:r>
              <a:rPr lang="pl-PL" i="1" baseline="30000" dirty="0" err="1" smtClean="0"/>
              <a:t>r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Alicja przesyła Bolkowi certyfikat </a:t>
            </a:r>
            <a:r>
              <a:rPr lang="pl-PL" i="1" dirty="0" smtClean="0"/>
              <a:t>C</a:t>
            </a:r>
            <a:r>
              <a:rPr lang="pl-PL" dirty="0" smtClean="0"/>
              <a:t> oraz liczbę</a:t>
            </a:r>
            <a:r>
              <a:rPr lang="pl-PL" i="1" dirty="0" smtClean="0"/>
              <a:t> x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Bolek sprawdza klucz publiczny Alicji sprawdzając podpis TA na certyfikacie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Protokół </a:t>
            </a:r>
            <a:r>
              <a:rPr lang="pl-PL" dirty="0" err="1" smtClean="0"/>
              <a:t>Schnorra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pl-PL" dirty="0" smtClean="0"/>
              <a:t>Bolek wybiera losowo liczbę </a:t>
            </a:r>
            <a:r>
              <a:rPr lang="pl-PL" i="1" dirty="0" smtClean="0"/>
              <a:t>k</a:t>
            </a:r>
            <a:r>
              <a:rPr lang="pl-PL" dirty="0" smtClean="0"/>
              <a:t> (1 ≤ </a:t>
            </a:r>
            <a:r>
              <a:rPr lang="pl-PL" i="1" dirty="0" smtClean="0"/>
              <a:t>k</a:t>
            </a:r>
            <a:r>
              <a:rPr lang="pl-PL" dirty="0" smtClean="0"/>
              <a:t> ≤ 2</a:t>
            </a:r>
            <a:r>
              <a:rPr lang="pl-PL" baseline="30000" dirty="0" smtClean="0"/>
              <a:t>t</a:t>
            </a:r>
            <a:r>
              <a:rPr lang="pl-PL" dirty="0" smtClean="0"/>
              <a:t>) i wysyła ją Alicji (</a:t>
            </a:r>
            <a:r>
              <a:rPr lang="pl-PL" i="1" dirty="0" smtClean="0"/>
              <a:t>challenge)</a:t>
            </a:r>
            <a:endParaRPr lang="pl-PL" dirty="0" smtClean="0"/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Alicja sprawdza 1 ≤ </a:t>
            </a:r>
            <a:r>
              <a:rPr lang="pl-PL" i="1" dirty="0" smtClean="0"/>
              <a:t>k</a:t>
            </a:r>
            <a:r>
              <a:rPr lang="pl-PL" dirty="0" smtClean="0"/>
              <a:t> ≤ 2</a:t>
            </a:r>
            <a:r>
              <a:rPr lang="pl-PL" baseline="30000" dirty="0" smtClean="0"/>
              <a:t>t</a:t>
            </a:r>
            <a:r>
              <a:rPr lang="pl-PL" dirty="0" smtClean="0"/>
              <a:t> i wysyła Bolkowi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l-PL" i="1" dirty="0" smtClean="0"/>
              <a:t>y</a:t>
            </a:r>
            <a:r>
              <a:rPr lang="pl-PL" dirty="0" smtClean="0"/>
              <a:t> = </a:t>
            </a:r>
            <a:r>
              <a:rPr lang="pl-PL" i="1" dirty="0" err="1" smtClean="0"/>
              <a:t>ak</a:t>
            </a:r>
            <a:r>
              <a:rPr lang="pl-PL" i="1" dirty="0" smtClean="0"/>
              <a:t> </a:t>
            </a:r>
            <a:r>
              <a:rPr lang="pl-PL" dirty="0" smtClean="0"/>
              <a:t>+ </a:t>
            </a:r>
            <a:r>
              <a:rPr lang="pl-PL" i="1" dirty="0" err="1" smtClean="0"/>
              <a:t>r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q</a:t>
            </a:r>
            <a:r>
              <a:rPr lang="pl-PL" dirty="0" smtClean="0"/>
              <a:t>) (</a:t>
            </a:r>
            <a:r>
              <a:rPr lang="pl-PL" i="1" dirty="0" err="1" smtClean="0"/>
              <a:t>response</a:t>
            </a:r>
            <a:r>
              <a:rPr lang="pl-PL" i="1" dirty="0" smtClean="0"/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Bolek oblicza </a:t>
            </a:r>
            <a:r>
              <a:rPr lang="pl-PL" i="1" dirty="0" smtClean="0"/>
              <a:t>z = </a:t>
            </a:r>
            <a:r>
              <a:rPr lang="pl-PL" i="1" dirty="0" err="1" smtClean="0"/>
              <a:t>b</a:t>
            </a:r>
            <a:r>
              <a:rPr lang="pl-PL" i="1" baseline="30000" dirty="0" err="1" smtClean="0"/>
              <a:t>y</a:t>
            </a:r>
            <a:r>
              <a:rPr lang="pl-PL" i="1" dirty="0" err="1" smtClean="0"/>
              <a:t>v</a:t>
            </a:r>
            <a:r>
              <a:rPr lang="pl-PL" i="1" baseline="30000" dirty="0" err="1" smtClean="0"/>
              <a:t>k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i jeśli </a:t>
            </a:r>
            <a:r>
              <a:rPr lang="pl-PL" i="1" dirty="0" smtClean="0"/>
              <a:t>z = x </a:t>
            </a:r>
            <a:r>
              <a:rPr lang="pl-PL" dirty="0" smtClean="0"/>
              <a:t>uznaje, że tożsamość Alicji jest potwierdzona.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Protokół </a:t>
            </a:r>
            <a:r>
              <a:rPr lang="pl-PL" dirty="0" err="1" smtClean="0"/>
              <a:t>Schnorra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C:\Documents and Settings\Marcin\Ustawienia lokalne\Temporary Internet Files\Content.IE5\4CAEC908\MP9003093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2786082" cy="4179123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500562" y="292893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2"/>
                </a:solidFill>
              </a:rPr>
              <a:t>Zarządzanie kluczami</a:t>
            </a:r>
            <a:endParaRPr lang="pl-PL" sz="4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dla każdego X łatwo jest obliczyć </a:t>
            </a:r>
            <a:r>
              <a:rPr lang="pl-PL" i="1" dirty="0" smtClean="0"/>
              <a:t>H</a:t>
            </a:r>
            <a:r>
              <a:rPr lang="pl-PL" dirty="0" smtClean="0"/>
              <a:t>(X)</a:t>
            </a:r>
          </a:p>
          <a:p>
            <a:pPr lvl="1"/>
            <a:r>
              <a:rPr lang="pl-PL" i="1" dirty="0" smtClean="0"/>
              <a:t>H</a:t>
            </a:r>
            <a:r>
              <a:rPr lang="pl-PL" dirty="0" smtClean="0"/>
              <a:t>(X) ma taka sama długość dla wszystkich tekstów X</a:t>
            </a:r>
          </a:p>
          <a:p>
            <a:pPr lvl="1"/>
            <a:r>
              <a:rPr lang="pl-PL" dirty="0" smtClean="0"/>
              <a:t>dla zadanego </a:t>
            </a:r>
            <a:r>
              <a:rPr lang="pl-PL" i="1" dirty="0" smtClean="0"/>
              <a:t>Y</a:t>
            </a:r>
            <a:r>
              <a:rPr lang="pl-PL" dirty="0" smtClean="0"/>
              <a:t> znalezienie takiego </a:t>
            </a:r>
            <a:r>
              <a:rPr lang="pl-PL" i="1" dirty="0" smtClean="0"/>
              <a:t>X</a:t>
            </a:r>
            <a:r>
              <a:rPr lang="pl-PL" dirty="0" smtClean="0"/>
              <a:t>,                 że </a:t>
            </a:r>
            <a:r>
              <a:rPr lang="pl-PL" i="1" dirty="0" smtClean="0"/>
              <a:t>H</a:t>
            </a:r>
            <a:r>
              <a:rPr lang="pl-PL" dirty="0" smtClean="0"/>
              <a:t>(X) = </a:t>
            </a:r>
            <a:r>
              <a:rPr lang="pl-PL" i="1" dirty="0" smtClean="0"/>
              <a:t>Y</a:t>
            </a:r>
            <a:r>
              <a:rPr lang="pl-PL" dirty="0" smtClean="0"/>
              <a:t> jest praktycznie niemożliwe</a:t>
            </a:r>
          </a:p>
          <a:p>
            <a:pPr lvl="1"/>
            <a:r>
              <a:rPr lang="pl-PL" dirty="0" smtClean="0"/>
              <a:t>dla zadanego X trudno znaleźć X’ takie,                że </a:t>
            </a:r>
            <a:r>
              <a:rPr lang="pl-PL" i="1" dirty="0" smtClean="0"/>
              <a:t>H</a:t>
            </a:r>
            <a:r>
              <a:rPr lang="pl-PL" dirty="0" smtClean="0"/>
              <a:t>(X) = </a:t>
            </a:r>
            <a:r>
              <a:rPr lang="pl-PL" i="1" dirty="0" smtClean="0"/>
              <a:t>H</a:t>
            </a:r>
            <a:r>
              <a:rPr lang="pl-PL" dirty="0" smtClean="0"/>
              <a:t>(X’)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Jednokierunkowe funkcje hashujące (skrótu)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pl-PL" b="1" dirty="0" smtClean="0"/>
              <a:t>Generowanie kluczy</a:t>
            </a:r>
          </a:p>
          <a:p>
            <a:pPr lvl="2"/>
            <a:r>
              <a:rPr lang="pl-PL" dirty="0" smtClean="0"/>
              <a:t>Do wytwarzania kluczy najlepiej nadają się generatory ciągów losowych.</a:t>
            </a:r>
          </a:p>
          <a:p>
            <a:pPr marL="1893888" lvl="4">
              <a:buNone/>
            </a:pPr>
            <a:r>
              <a:rPr lang="pl-PL" dirty="0" smtClean="0"/>
              <a:t>	</a:t>
            </a:r>
            <a:r>
              <a:rPr lang="pl-PL" sz="2400" dirty="0" smtClean="0"/>
              <a:t>Przykład: standard ANSI X9.17</a:t>
            </a:r>
          </a:p>
          <a:p>
            <a:pPr marL="1893888" lvl="4">
              <a:buNone/>
            </a:pPr>
            <a:r>
              <a:rPr lang="pl-PL" sz="2400" dirty="0" smtClean="0"/>
              <a:t>	(Financial </a:t>
            </a:r>
            <a:r>
              <a:rPr lang="pl-PL" sz="2400" dirty="0" err="1" smtClean="0"/>
              <a:t>Institution</a:t>
            </a:r>
            <a:r>
              <a:rPr lang="pl-PL" sz="2400" dirty="0" smtClean="0"/>
              <a:t> </a:t>
            </a:r>
            <a:r>
              <a:rPr lang="pl-PL" sz="2400" dirty="0" err="1" smtClean="0"/>
              <a:t>Key</a:t>
            </a:r>
            <a:r>
              <a:rPr lang="pl-PL" sz="2400" dirty="0" smtClean="0"/>
              <a:t> Management)</a:t>
            </a:r>
          </a:p>
          <a:p>
            <a:pPr lvl="2"/>
            <a:r>
              <a:rPr lang="pl-PL" i="1" dirty="0" smtClean="0"/>
              <a:t>EDE</a:t>
            </a:r>
            <a:r>
              <a:rPr lang="pl-PL" i="1" baseline="-25000" dirty="0" smtClean="0"/>
              <a:t>K1,K2</a:t>
            </a:r>
            <a:r>
              <a:rPr lang="pl-PL" dirty="0" smtClean="0"/>
              <a:t> (</a:t>
            </a:r>
            <a:r>
              <a:rPr lang="pl-PL" i="1" dirty="0" smtClean="0"/>
              <a:t>X</a:t>
            </a:r>
            <a:r>
              <a:rPr lang="pl-PL" dirty="0" smtClean="0"/>
              <a:t>) oznacza szyfrowanie 3-DES kluczami </a:t>
            </a:r>
            <a:r>
              <a:rPr lang="pl-PL" i="1" dirty="0" smtClean="0"/>
              <a:t>K</a:t>
            </a:r>
            <a:r>
              <a:rPr lang="pl-PL" i="1" baseline="-25000" dirty="0" smtClean="0"/>
              <a:t>1</a:t>
            </a:r>
            <a:r>
              <a:rPr lang="pl-PL" i="1" dirty="0" smtClean="0"/>
              <a:t>,K</a:t>
            </a:r>
            <a:r>
              <a:rPr lang="pl-PL" i="1" baseline="-25000" dirty="0" smtClean="0"/>
              <a:t>2</a:t>
            </a:r>
            <a:r>
              <a:rPr lang="pl-PL" dirty="0" smtClean="0"/>
              <a:t> liczby </a:t>
            </a:r>
            <a:r>
              <a:rPr lang="pl-PL" i="1" dirty="0" smtClean="0"/>
              <a:t>X</a:t>
            </a:r>
            <a:r>
              <a:rPr lang="pl-PL" dirty="0" smtClean="0"/>
              <a:t>. Niech </a:t>
            </a:r>
            <a:r>
              <a:rPr lang="pl-PL" i="1" dirty="0" smtClean="0"/>
              <a:t>V</a:t>
            </a:r>
            <a:r>
              <a:rPr lang="pl-PL" i="1" baseline="-25000" dirty="0" smtClean="0"/>
              <a:t>0</a:t>
            </a:r>
            <a:r>
              <a:rPr lang="pl-PL" dirty="0" smtClean="0"/>
              <a:t> będzie tajną liczbą 64 bitową, a </a:t>
            </a:r>
            <a:r>
              <a:rPr lang="pl-PL" i="1" dirty="0" smtClean="0"/>
              <a:t>T</a:t>
            </a:r>
            <a:r>
              <a:rPr lang="pl-PL" dirty="0" smtClean="0"/>
              <a:t> znacznikiem czasu, wtedy klucz losowy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i</a:t>
            </a:r>
            <a:r>
              <a:rPr lang="pl-PL" i="1" dirty="0" smtClean="0"/>
              <a:t> </a:t>
            </a:r>
            <a:r>
              <a:rPr lang="pl-PL" dirty="0" smtClean="0"/>
              <a:t>generuje się  w następujący sposób:</a:t>
            </a:r>
          </a:p>
          <a:p>
            <a:pPr lvl="4">
              <a:buNone/>
            </a:pPr>
            <a:r>
              <a:rPr lang="pl-PL" sz="2400" i="1" dirty="0" err="1" smtClean="0"/>
              <a:t>R</a:t>
            </a:r>
            <a:r>
              <a:rPr lang="pl-PL" sz="2400" i="1" baseline="-25000" dirty="0" err="1" smtClean="0"/>
              <a:t>i</a:t>
            </a:r>
            <a:r>
              <a:rPr lang="pl-PL" sz="2400" dirty="0" smtClean="0"/>
              <a:t> = </a:t>
            </a:r>
            <a:r>
              <a:rPr lang="pl-PL" sz="2400" i="1" dirty="0" smtClean="0"/>
              <a:t>EDE</a:t>
            </a:r>
            <a:r>
              <a:rPr lang="pl-PL" sz="2400" i="1" baseline="-25000" dirty="0" smtClean="0"/>
              <a:t>K1,K2</a:t>
            </a:r>
            <a:r>
              <a:rPr lang="pl-PL" sz="2400" dirty="0" smtClean="0"/>
              <a:t> (</a:t>
            </a:r>
            <a:r>
              <a:rPr lang="pl-PL" sz="2400" i="1" dirty="0" err="1" smtClean="0"/>
              <a:t>EDE</a:t>
            </a:r>
            <a:r>
              <a:rPr lang="pl-PL" sz="2400" i="1" baseline="-25000" dirty="0" err="1" smtClean="0"/>
              <a:t>K1,K2</a:t>
            </a:r>
            <a:r>
              <a:rPr lang="pl-PL" sz="2400" dirty="0" smtClean="0"/>
              <a:t> (</a:t>
            </a:r>
            <a:r>
              <a:rPr lang="pl-PL" sz="2400" i="1" dirty="0" smtClean="0"/>
              <a:t>T</a:t>
            </a:r>
            <a:r>
              <a:rPr lang="pl-PL" sz="2400" i="1" baseline="-25000" dirty="0" smtClean="0"/>
              <a:t>i</a:t>
            </a:r>
            <a:r>
              <a:rPr lang="pl-PL" sz="2400" dirty="0" smtClean="0"/>
              <a:t>)  </a:t>
            </a:r>
            <a:r>
              <a:rPr lang="pl-PL" sz="2400" dirty="0" smtClean="0">
                <a:sym typeface="Symbol"/>
              </a:rPr>
              <a:t></a:t>
            </a:r>
            <a:r>
              <a:rPr lang="pl-PL" sz="2400" dirty="0" smtClean="0"/>
              <a:t> </a:t>
            </a:r>
            <a:r>
              <a:rPr lang="pl-PL" sz="2400" i="1" dirty="0" smtClean="0"/>
              <a:t>V</a:t>
            </a:r>
            <a:r>
              <a:rPr lang="pl-PL" sz="2400" i="1" baseline="-25000" dirty="0" smtClean="0"/>
              <a:t>i</a:t>
            </a:r>
            <a:r>
              <a:rPr lang="pl-PL" sz="2400" dirty="0" smtClean="0"/>
              <a:t>)</a:t>
            </a:r>
          </a:p>
          <a:p>
            <a:pPr lvl="4">
              <a:buNone/>
            </a:pPr>
            <a:r>
              <a:rPr lang="pl-PL" sz="2400" i="1" dirty="0" smtClean="0"/>
              <a:t>V</a:t>
            </a:r>
            <a:r>
              <a:rPr lang="pl-PL" sz="2400" i="1" baseline="-25000" dirty="0" smtClean="0"/>
              <a:t>i+1</a:t>
            </a:r>
            <a:r>
              <a:rPr lang="pl-PL" sz="2400" dirty="0" smtClean="0"/>
              <a:t> = </a:t>
            </a:r>
            <a:r>
              <a:rPr lang="pl-PL" sz="2400" i="1" dirty="0" smtClean="0"/>
              <a:t>EDE</a:t>
            </a:r>
            <a:r>
              <a:rPr lang="pl-PL" sz="2400" i="1" baseline="-25000" dirty="0" smtClean="0"/>
              <a:t>K1,K2</a:t>
            </a:r>
            <a:r>
              <a:rPr lang="pl-PL" sz="2400" baseline="-25000" dirty="0" smtClean="0"/>
              <a:t> </a:t>
            </a:r>
            <a:r>
              <a:rPr lang="pl-PL" sz="2400" dirty="0" smtClean="0"/>
              <a:t>(</a:t>
            </a:r>
            <a:r>
              <a:rPr lang="pl-PL" sz="2400" i="1" dirty="0" err="1" smtClean="0"/>
              <a:t>EDE</a:t>
            </a:r>
            <a:r>
              <a:rPr lang="pl-PL" sz="2400" i="1" baseline="-25000" dirty="0" err="1" smtClean="0"/>
              <a:t>K1,K2</a:t>
            </a:r>
            <a:r>
              <a:rPr lang="pl-PL" sz="2400" baseline="-25000" dirty="0" smtClean="0"/>
              <a:t> </a:t>
            </a:r>
            <a:r>
              <a:rPr lang="pl-PL" sz="2400" dirty="0" smtClean="0"/>
              <a:t>(</a:t>
            </a:r>
            <a:r>
              <a:rPr lang="pl-PL" sz="2400" i="1" dirty="0" smtClean="0"/>
              <a:t>T</a:t>
            </a:r>
            <a:r>
              <a:rPr lang="pl-PL" sz="2400" i="1" baseline="-25000" dirty="0" smtClean="0"/>
              <a:t>i</a:t>
            </a:r>
            <a:r>
              <a:rPr lang="pl-PL" sz="2400" dirty="0" smtClean="0"/>
              <a:t>) </a:t>
            </a:r>
            <a:r>
              <a:rPr lang="pl-PL" sz="2400" dirty="0" smtClean="0">
                <a:sym typeface="Symbol"/>
              </a:rPr>
              <a:t></a:t>
            </a:r>
            <a:r>
              <a:rPr lang="pl-PL" sz="2400" dirty="0" smtClean="0"/>
              <a:t> </a:t>
            </a:r>
            <a:r>
              <a:rPr lang="pl-PL" sz="2400" i="1" dirty="0" err="1" smtClean="0"/>
              <a:t>R</a:t>
            </a:r>
            <a:r>
              <a:rPr lang="pl-PL" sz="2400" i="1" baseline="-25000" dirty="0" err="1" smtClean="0"/>
              <a:t>i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Generowanie kluczy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/>
            <a:r>
              <a:rPr lang="pl-PL" b="1" dirty="0" smtClean="0"/>
              <a:t>Przesyłanie kluczy</a:t>
            </a:r>
          </a:p>
          <a:p>
            <a:pPr lvl="2"/>
            <a:r>
              <a:rPr lang="pl-PL" dirty="0" smtClean="0"/>
              <a:t>Jeśli Alicja i Bolek zamierzają posługiwać się symetrycznym algorytmem kryptograficznym, to potrzebują tego samego klucza. Alicja może wygenerować taki klucz używając generatora ciągów losowych, ale pozostaje problem jak w bezpieczny sposób przekazać ten klucz Bolkowi.</a:t>
            </a:r>
          </a:p>
          <a:p>
            <a:pPr lvl="1">
              <a:buNone/>
            </a:pPr>
            <a:r>
              <a:rPr lang="pl-PL" b="1" dirty="0" smtClean="0"/>
              <a:t>Przechowywanie kluczy</a:t>
            </a:r>
          </a:p>
          <a:p>
            <a:pPr lvl="2"/>
            <a:r>
              <a:rPr lang="pl-PL" dirty="0" smtClean="0"/>
              <a:t>Najbezpieczniejszym sposobem przechowywania klucza jest zapamiętanie go przez Alicję. Niestety sposób ten ma te wadę, że Alicja może zapomnieć taki klucz.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Przesyłanie i przechowywanie kluczy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Klucze mogą być przechowywane w pamięci ROM. Klucz taki może być rozdzielony na połowy, z których jedna jest przechowywana w terminalu a druga w pamięci ROM.</a:t>
            </a:r>
          </a:p>
          <a:p>
            <a:pPr lvl="2"/>
            <a:r>
              <a:rPr lang="pl-PL" dirty="0" smtClean="0"/>
              <a:t>W wielu sytuacjach istnieje konieczność przechowywania kopii zapasowych klucza. Do tego celu wykorzystuje się np. karty inteligentne. </a:t>
            </a:r>
          </a:p>
          <a:p>
            <a:pPr lvl="2"/>
            <a:r>
              <a:rPr lang="pl-PL" dirty="0" smtClean="0"/>
              <a:t>Klucze na ogół mają strukturę hierarchiczną:</a:t>
            </a:r>
          </a:p>
          <a:p>
            <a:pPr lvl="3"/>
            <a:r>
              <a:rPr lang="pl-PL" dirty="0" smtClean="0"/>
              <a:t>master </a:t>
            </a:r>
            <a:r>
              <a:rPr lang="pl-PL" dirty="0" err="1" smtClean="0"/>
              <a:t>keys</a:t>
            </a:r>
            <a:endParaRPr lang="pl-PL" dirty="0" smtClean="0"/>
          </a:p>
          <a:p>
            <a:pPr lvl="3"/>
            <a:r>
              <a:rPr lang="pl-PL" dirty="0" smtClean="0"/>
              <a:t>klucze do szyfrowania kluczy (</a:t>
            </a:r>
            <a:r>
              <a:rPr lang="pl-PL" i="1" dirty="0" err="1" smtClean="0"/>
              <a:t>keys-encrypting</a:t>
            </a:r>
            <a:r>
              <a:rPr lang="pl-PL" i="1" dirty="0" smtClean="0"/>
              <a:t> </a:t>
            </a:r>
            <a:r>
              <a:rPr lang="pl-PL" i="1" dirty="0" err="1" smtClean="0"/>
              <a:t>keys</a:t>
            </a:r>
            <a:r>
              <a:rPr lang="pl-PL" i="1" dirty="0" smtClean="0"/>
              <a:t>)</a:t>
            </a:r>
          </a:p>
          <a:p>
            <a:pPr lvl="3"/>
            <a:r>
              <a:rPr lang="pl-PL" dirty="0" smtClean="0"/>
              <a:t>klucze do szyfrowania danych (</a:t>
            </a:r>
            <a:r>
              <a:rPr lang="pl-PL" i="1" dirty="0" smtClean="0"/>
              <a:t>data </a:t>
            </a:r>
            <a:r>
              <a:rPr lang="pl-PL" i="1" dirty="0" err="1" smtClean="0"/>
              <a:t>keys</a:t>
            </a:r>
            <a:r>
              <a:rPr lang="pl-PL" i="1" dirty="0" smtClean="0"/>
              <a:t>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Przesyłanie i przechowywanie kluczy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sz="2200" b="1" dirty="0" smtClean="0"/>
              <a:t>master </a:t>
            </a:r>
            <a:r>
              <a:rPr lang="pl-PL" sz="2200" b="1" dirty="0" err="1" smtClean="0"/>
              <a:t>keys</a:t>
            </a:r>
            <a:endParaRPr lang="pl-PL" sz="2200" b="1" dirty="0" smtClean="0"/>
          </a:p>
          <a:p>
            <a:pPr lvl="3"/>
            <a:r>
              <a:rPr lang="pl-PL" dirty="0" smtClean="0"/>
              <a:t>klucze znajdujące się najwyżej w hierarchii, takie klucze </a:t>
            </a:r>
            <a:r>
              <a:rPr lang="pl-PL" dirty="0" smtClean="0">
                <a:solidFill>
                  <a:schemeClr val="bg2"/>
                </a:solidFill>
              </a:rPr>
              <a:t>nigdy nie są zmieniane</a:t>
            </a:r>
            <a:r>
              <a:rPr lang="pl-PL" dirty="0" smtClean="0"/>
              <a:t>. </a:t>
            </a:r>
          </a:p>
          <a:p>
            <a:pPr lvl="3"/>
            <a:r>
              <a:rPr lang="pl-PL" dirty="0" smtClean="0"/>
              <a:t>Jest zwykle tylko zapamiętywany przez użytkownika lub zapisany w urządzeniu kryptograficznym. Może on być częściowo zapisany na kartach inteligentnych a częściowo zapamiętywany przez użytkownika. </a:t>
            </a:r>
          </a:p>
          <a:p>
            <a:pPr lvl="3"/>
            <a:r>
              <a:rPr lang="pl-PL" dirty="0" smtClean="0">
                <a:solidFill>
                  <a:schemeClr val="bg2"/>
                </a:solidFill>
              </a:rPr>
              <a:t>Master </a:t>
            </a:r>
            <a:r>
              <a:rPr lang="pl-PL" dirty="0" err="1" smtClean="0">
                <a:solidFill>
                  <a:schemeClr val="bg2"/>
                </a:solidFill>
              </a:rPr>
              <a:t>key</a:t>
            </a:r>
            <a:r>
              <a:rPr lang="pl-PL" dirty="0" smtClean="0">
                <a:solidFill>
                  <a:schemeClr val="bg2"/>
                </a:solidFill>
              </a:rPr>
              <a:t> służy do zabezpieczania innych kluczy</a:t>
            </a:r>
            <a:r>
              <a:rPr lang="pl-PL" b="1" dirty="0" smtClean="0">
                <a:solidFill>
                  <a:schemeClr val="bg2"/>
                </a:solidFill>
              </a:rPr>
              <a:t>.</a:t>
            </a:r>
          </a:p>
          <a:p>
            <a:pPr lvl="2"/>
            <a:r>
              <a:rPr lang="pl-PL" sz="2200" b="1" dirty="0" smtClean="0"/>
              <a:t>klucze do szyfrowania kluczy (</a:t>
            </a:r>
            <a:r>
              <a:rPr lang="pl-PL" sz="2200" b="1" i="1" dirty="0" err="1" smtClean="0"/>
              <a:t>keys-encrypting</a:t>
            </a:r>
            <a:r>
              <a:rPr lang="pl-PL" sz="2200" b="1" i="1" dirty="0" smtClean="0"/>
              <a:t> </a:t>
            </a:r>
            <a:r>
              <a:rPr lang="pl-PL" sz="2200" b="1" i="1" dirty="0" err="1" smtClean="0"/>
              <a:t>keys</a:t>
            </a:r>
            <a:r>
              <a:rPr lang="pl-PL" sz="2200" b="1" i="1" dirty="0" smtClean="0"/>
              <a:t>)</a:t>
            </a:r>
          </a:p>
          <a:p>
            <a:pPr lvl="3"/>
            <a:r>
              <a:rPr lang="pl-PL" dirty="0" smtClean="0"/>
              <a:t>klucze wykorzystywane w protokołach do uzgadniania (przesyłania) kluczy.</a:t>
            </a:r>
          </a:p>
          <a:p>
            <a:pPr lvl="2"/>
            <a:r>
              <a:rPr lang="pl-PL" sz="2200" b="1" dirty="0" smtClean="0"/>
              <a:t>klucze do szyfrowania danych (</a:t>
            </a:r>
            <a:r>
              <a:rPr lang="pl-PL" sz="2200" b="1" i="1" dirty="0" smtClean="0"/>
              <a:t>data </a:t>
            </a:r>
            <a:r>
              <a:rPr lang="pl-PL" sz="2200" b="1" i="1" dirty="0" err="1" smtClean="0"/>
              <a:t>keys</a:t>
            </a:r>
            <a:r>
              <a:rPr lang="pl-PL" sz="2200" b="1" i="1" dirty="0" smtClean="0"/>
              <a:t>)</a:t>
            </a:r>
          </a:p>
          <a:p>
            <a:pPr lvl="3"/>
            <a:r>
              <a:rPr lang="pl-PL" dirty="0" smtClean="0"/>
              <a:t>są to zwykle klucze o krótkim czasie ważności (np. klucze sesyjne) służące do szyfrowania danych</a:t>
            </a:r>
            <a:endParaRPr lang="pl-PL" b="1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hierarchiczna kluczy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b="1" dirty="0" smtClean="0"/>
              <a:t>Algorytm </a:t>
            </a:r>
            <a:r>
              <a:rPr lang="pl-PL" b="1" dirty="0" err="1" smtClean="0"/>
              <a:t>Diffiego-Hellmana</a:t>
            </a:r>
            <a:endParaRPr lang="pl-PL" b="1" dirty="0" smtClean="0"/>
          </a:p>
          <a:p>
            <a:pPr lvl="3"/>
            <a:r>
              <a:rPr lang="pl-PL" dirty="0" smtClean="0"/>
              <a:t>Alicja i Bolek uzgadniają dwie liczby: dużą liczbę pierwszą </a:t>
            </a:r>
            <a:r>
              <a:rPr lang="pl-PL" i="1" dirty="0" smtClean="0"/>
              <a:t>p</a:t>
            </a:r>
            <a:r>
              <a:rPr lang="pl-PL" dirty="0" smtClean="0"/>
              <a:t> oraz liczbę </a:t>
            </a:r>
            <a:r>
              <a:rPr lang="pl-PL" i="1" dirty="0" smtClean="0"/>
              <a:t>g</a:t>
            </a:r>
            <a:r>
              <a:rPr lang="pl-PL" dirty="0" smtClean="0"/>
              <a:t>, która jest generatorem </a:t>
            </a:r>
          </a:p>
          <a:p>
            <a:pPr lvl="3"/>
            <a:r>
              <a:rPr lang="pl-PL" dirty="0" smtClean="0"/>
              <a:t>Alicja wybiera losowo dużą liczbę całkowitą </a:t>
            </a:r>
            <a:r>
              <a:rPr lang="pl-PL" i="1" dirty="0" smtClean="0"/>
              <a:t>a</a:t>
            </a:r>
            <a:r>
              <a:rPr lang="pl-PL" dirty="0" smtClean="0"/>
              <a:t> &lt; </a:t>
            </a:r>
            <a:r>
              <a:rPr lang="pl-PL" i="1" dirty="0" smtClean="0"/>
              <a:t>p</a:t>
            </a:r>
            <a:r>
              <a:rPr lang="pl-PL" dirty="0" smtClean="0"/>
              <a:t> − 1 i przesyła Bolkowi </a:t>
            </a:r>
            <a:r>
              <a:rPr lang="pl-PL" i="1" dirty="0" smtClean="0"/>
              <a:t>x =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 p</a:t>
            </a:r>
            <a:r>
              <a:rPr lang="pl-PL" dirty="0" smtClean="0"/>
              <a:t>)</a:t>
            </a:r>
          </a:p>
          <a:p>
            <a:pPr lvl="3"/>
            <a:r>
              <a:rPr lang="pl-PL" dirty="0" smtClean="0"/>
              <a:t>Bolek wybiera losowo dużą liczbę całkowitą </a:t>
            </a:r>
            <a:r>
              <a:rPr lang="pl-PL" i="1" dirty="0" smtClean="0"/>
              <a:t>b</a:t>
            </a:r>
            <a:r>
              <a:rPr lang="pl-PL" dirty="0" smtClean="0"/>
              <a:t> &lt;</a:t>
            </a:r>
            <a:r>
              <a:rPr lang="pl-PL" i="1" dirty="0" smtClean="0"/>
              <a:t> p </a:t>
            </a:r>
            <a:r>
              <a:rPr lang="pl-PL" dirty="0" smtClean="0"/>
              <a:t>− 1 i wysyła Alicji </a:t>
            </a:r>
            <a:r>
              <a:rPr lang="pl-PL" i="1" dirty="0" smtClean="0"/>
              <a:t>y =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b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3"/>
            <a:r>
              <a:rPr lang="pl-PL" dirty="0" smtClean="0"/>
              <a:t>Alicja oblicza </a:t>
            </a:r>
            <a:r>
              <a:rPr lang="pl-PL" i="1" dirty="0" smtClean="0"/>
              <a:t>K = </a:t>
            </a:r>
            <a:r>
              <a:rPr lang="pl-PL" i="1" dirty="0" err="1" smtClean="0"/>
              <a:t>y</a:t>
            </a:r>
            <a:r>
              <a:rPr lang="pl-PL" i="1" baseline="30000" dirty="0" err="1" smtClean="0"/>
              <a:t>a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3"/>
            <a:r>
              <a:rPr lang="pl-PL" dirty="0" smtClean="0"/>
              <a:t>Bolek oblicza </a:t>
            </a:r>
            <a:r>
              <a:rPr lang="pl-PL" i="1" dirty="0" smtClean="0"/>
              <a:t>K = </a:t>
            </a:r>
            <a:r>
              <a:rPr lang="pl-PL" i="1" dirty="0" err="1" smtClean="0"/>
              <a:t>x</a:t>
            </a:r>
            <a:r>
              <a:rPr lang="pl-PL" i="1" baseline="30000" dirty="0" err="1" smtClean="0"/>
              <a:t>b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3">
              <a:buNone/>
            </a:pPr>
            <a:r>
              <a:rPr lang="pl-PL" dirty="0" smtClean="0">
                <a:solidFill>
                  <a:srgbClr val="0070C0"/>
                </a:solidFill>
              </a:rPr>
              <a:t>Uzasadnienie:</a:t>
            </a:r>
          </a:p>
          <a:p>
            <a:pPr lvl="3">
              <a:buNone/>
            </a:pPr>
            <a:r>
              <a:rPr lang="es-ES" i="1" dirty="0" smtClean="0">
                <a:solidFill>
                  <a:srgbClr val="0070C0"/>
                </a:solidFill>
              </a:rPr>
              <a:t>K = y</a:t>
            </a:r>
            <a:r>
              <a:rPr lang="es-ES" i="1" baseline="30000" dirty="0" smtClean="0">
                <a:solidFill>
                  <a:srgbClr val="0070C0"/>
                </a:solidFill>
              </a:rPr>
              <a:t>a</a:t>
            </a:r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= (</a:t>
            </a:r>
            <a:r>
              <a:rPr lang="es-ES" i="1" dirty="0" smtClean="0">
                <a:solidFill>
                  <a:srgbClr val="0070C0"/>
                </a:solidFill>
              </a:rPr>
              <a:t>g</a:t>
            </a:r>
            <a:r>
              <a:rPr lang="es-ES" i="1" baseline="30000" dirty="0" smtClean="0">
                <a:solidFill>
                  <a:srgbClr val="0070C0"/>
                </a:solidFill>
              </a:rPr>
              <a:t>b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  <a:r>
              <a:rPr lang="es-ES" i="1" baseline="30000" dirty="0" smtClean="0">
                <a:solidFill>
                  <a:srgbClr val="0070C0"/>
                </a:solidFill>
              </a:rPr>
              <a:t>a</a:t>
            </a:r>
            <a:r>
              <a:rPr lang="es-ES" dirty="0" smtClean="0">
                <a:solidFill>
                  <a:srgbClr val="0070C0"/>
                </a:solidFill>
              </a:rPr>
              <a:t> = </a:t>
            </a:r>
            <a:r>
              <a:rPr lang="es-ES" i="1" dirty="0" smtClean="0">
                <a:solidFill>
                  <a:srgbClr val="0070C0"/>
                </a:solidFill>
              </a:rPr>
              <a:t>g</a:t>
            </a:r>
            <a:r>
              <a:rPr lang="es-ES" i="1" baseline="30000" dirty="0" smtClean="0">
                <a:solidFill>
                  <a:srgbClr val="0070C0"/>
                </a:solidFill>
              </a:rPr>
              <a:t>ab</a:t>
            </a:r>
            <a:r>
              <a:rPr lang="es-ES" dirty="0" smtClean="0">
                <a:solidFill>
                  <a:srgbClr val="0070C0"/>
                </a:solidFill>
              </a:rPr>
              <a:t> (mod </a:t>
            </a:r>
            <a:r>
              <a:rPr lang="es-ES" i="1" dirty="0" smtClean="0">
                <a:solidFill>
                  <a:srgbClr val="0070C0"/>
                </a:solidFill>
              </a:rPr>
              <a:t>p</a:t>
            </a:r>
            <a:r>
              <a:rPr lang="es-ES" dirty="0" smtClean="0">
                <a:solidFill>
                  <a:srgbClr val="0070C0"/>
                </a:solidFill>
              </a:rPr>
              <a:t>)</a:t>
            </a:r>
          </a:p>
          <a:p>
            <a:pPr lvl="3">
              <a:buNone/>
            </a:pPr>
            <a:r>
              <a:rPr lang="da-DK" i="1" dirty="0" smtClean="0">
                <a:solidFill>
                  <a:srgbClr val="0070C0"/>
                </a:solidFill>
              </a:rPr>
              <a:t>K = x</a:t>
            </a:r>
            <a:r>
              <a:rPr lang="da-DK" i="1" baseline="30000" dirty="0" smtClean="0">
                <a:solidFill>
                  <a:srgbClr val="0070C0"/>
                </a:solidFill>
              </a:rPr>
              <a:t>b</a:t>
            </a:r>
            <a:r>
              <a:rPr lang="da-DK" i="1" dirty="0" smtClean="0">
                <a:solidFill>
                  <a:srgbClr val="0070C0"/>
                </a:solidFill>
              </a:rPr>
              <a:t> = </a:t>
            </a:r>
            <a:r>
              <a:rPr lang="da-DK" dirty="0" smtClean="0">
                <a:solidFill>
                  <a:srgbClr val="0070C0"/>
                </a:solidFill>
              </a:rPr>
              <a:t>(</a:t>
            </a:r>
            <a:r>
              <a:rPr lang="da-DK" i="1" dirty="0" smtClean="0">
                <a:solidFill>
                  <a:srgbClr val="0070C0"/>
                </a:solidFill>
              </a:rPr>
              <a:t>g</a:t>
            </a:r>
            <a:r>
              <a:rPr lang="da-DK" i="1" baseline="30000" dirty="0" smtClean="0">
                <a:solidFill>
                  <a:srgbClr val="0070C0"/>
                </a:solidFill>
              </a:rPr>
              <a:t>a</a:t>
            </a:r>
            <a:r>
              <a:rPr lang="da-DK" dirty="0" smtClean="0">
                <a:solidFill>
                  <a:srgbClr val="0070C0"/>
                </a:solidFill>
              </a:rPr>
              <a:t>)</a:t>
            </a:r>
            <a:r>
              <a:rPr lang="da-DK" i="1" baseline="30000" dirty="0" smtClean="0">
                <a:solidFill>
                  <a:srgbClr val="0070C0"/>
                </a:solidFill>
              </a:rPr>
              <a:t>b</a:t>
            </a:r>
            <a:r>
              <a:rPr lang="da-DK" dirty="0" smtClean="0">
                <a:solidFill>
                  <a:srgbClr val="0070C0"/>
                </a:solidFill>
              </a:rPr>
              <a:t> = </a:t>
            </a:r>
            <a:r>
              <a:rPr lang="da-DK" i="1" dirty="0" smtClean="0">
                <a:solidFill>
                  <a:srgbClr val="0070C0"/>
                </a:solidFill>
              </a:rPr>
              <a:t>g</a:t>
            </a:r>
            <a:r>
              <a:rPr lang="da-DK" i="1" baseline="30000" dirty="0" smtClean="0">
                <a:solidFill>
                  <a:srgbClr val="0070C0"/>
                </a:solidFill>
              </a:rPr>
              <a:t>ab</a:t>
            </a:r>
            <a:r>
              <a:rPr lang="da-DK" dirty="0" smtClean="0">
                <a:solidFill>
                  <a:srgbClr val="0070C0"/>
                </a:solidFill>
              </a:rPr>
              <a:t> (mod </a:t>
            </a:r>
            <a:r>
              <a:rPr lang="da-DK" i="1" dirty="0" smtClean="0">
                <a:solidFill>
                  <a:srgbClr val="0070C0"/>
                </a:solidFill>
              </a:rPr>
              <a:t>p</a:t>
            </a:r>
            <a:r>
              <a:rPr lang="da-DK" dirty="0" smtClean="0">
                <a:solidFill>
                  <a:srgbClr val="0070C0"/>
                </a:solidFill>
              </a:rPr>
              <a:t>)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Uzgadnianie kluczy</a:t>
            </a:r>
            <a:endParaRPr lang="pl-PL" dirty="0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643182"/>
            <a:ext cx="323850" cy="4476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pl-PL" b="1" dirty="0" smtClean="0"/>
              <a:t>Algorytm </a:t>
            </a:r>
            <a:r>
              <a:rPr lang="pl-PL" b="1" dirty="0" err="1" smtClean="0"/>
              <a:t>ElGamala</a:t>
            </a:r>
            <a:endParaRPr lang="pl-PL" b="1" dirty="0" smtClean="0"/>
          </a:p>
          <a:p>
            <a:pPr lvl="2"/>
            <a:r>
              <a:rPr lang="pl-PL" dirty="0" smtClean="0"/>
              <a:t>Bolek wybiera liczbę pierwszą </a:t>
            </a:r>
            <a:r>
              <a:rPr lang="pl-PL" i="1" dirty="0" smtClean="0"/>
              <a:t>p</a:t>
            </a:r>
            <a:r>
              <a:rPr lang="pl-PL" dirty="0" smtClean="0"/>
              <a:t> oraz generator </a:t>
            </a:r>
            <a:r>
              <a:rPr lang="pl-PL" i="1" dirty="0" smtClean="0"/>
              <a:t>g</a:t>
            </a:r>
            <a:r>
              <a:rPr lang="pl-PL" dirty="0" smtClean="0"/>
              <a:t> w     ,</a:t>
            </a:r>
          </a:p>
          <a:p>
            <a:pPr lvl="2">
              <a:buNone/>
            </a:pPr>
            <a:r>
              <a:rPr lang="pl-PL" dirty="0" smtClean="0"/>
              <a:t>	następnie wybiera losowo liczbę 0 &lt; </a:t>
            </a:r>
            <a:r>
              <a:rPr lang="pl-PL" i="1" dirty="0" smtClean="0"/>
              <a:t>b</a:t>
            </a:r>
            <a:r>
              <a:rPr lang="pl-PL" dirty="0" smtClean="0"/>
              <a:t> &lt; </a:t>
            </a:r>
            <a:r>
              <a:rPr lang="pl-PL" i="1" dirty="0" smtClean="0"/>
              <a:t>p</a:t>
            </a:r>
            <a:r>
              <a:rPr lang="pl-PL" dirty="0" smtClean="0"/>
              <a:t>−1, </a:t>
            </a:r>
          </a:p>
          <a:p>
            <a:pPr lvl="2">
              <a:buNone/>
            </a:pPr>
            <a:r>
              <a:rPr lang="pl-PL" dirty="0" smtClean="0"/>
              <a:t>	oblicza 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</a:t>
            </a:r>
          </a:p>
          <a:p>
            <a:pPr lvl="2">
              <a:buNone/>
            </a:pPr>
            <a:r>
              <a:rPr lang="pl-PL" dirty="0" smtClean="0"/>
              <a:t>	oraz ogłasza swój klucz publiczny {</a:t>
            </a:r>
            <a:r>
              <a:rPr lang="pl-PL" i="1" dirty="0" smtClean="0"/>
              <a:t>p, g,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b</a:t>
            </a:r>
            <a:r>
              <a:rPr lang="pl-PL" dirty="0" smtClean="0"/>
              <a:t>}</a:t>
            </a:r>
          </a:p>
          <a:p>
            <a:pPr lvl="2"/>
            <a:r>
              <a:rPr lang="pl-PL" dirty="0" smtClean="0"/>
              <a:t>Alicja pobiera klucz publiczny Bolka, </a:t>
            </a:r>
          </a:p>
          <a:p>
            <a:pPr lvl="2">
              <a:buNone/>
            </a:pPr>
            <a:r>
              <a:rPr lang="pl-PL" dirty="0" smtClean="0"/>
              <a:t>	wybiera losowo liczbę 0 &lt; </a:t>
            </a:r>
            <a:r>
              <a:rPr lang="pl-PL" i="1" dirty="0" smtClean="0"/>
              <a:t>a </a:t>
            </a:r>
            <a:r>
              <a:rPr lang="pl-PL" dirty="0" smtClean="0"/>
              <a:t>&lt; </a:t>
            </a:r>
            <a:r>
              <a:rPr lang="pl-PL" i="1" dirty="0" smtClean="0"/>
              <a:t>p </a:t>
            </a:r>
            <a:r>
              <a:rPr lang="pl-PL" dirty="0" smtClean="0"/>
              <a:t>− 1 </a:t>
            </a:r>
          </a:p>
          <a:p>
            <a:pPr lvl="2">
              <a:buNone/>
            </a:pPr>
            <a:r>
              <a:rPr lang="pl-PL" dirty="0" smtClean="0"/>
              <a:t>	i wysyła Bolkowi 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2">
              <a:buNone/>
            </a:pPr>
            <a:r>
              <a:rPr lang="pl-PL" dirty="0" smtClean="0"/>
              <a:t>	obliczając jednocześnie klucz </a:t>
            </a:r>
            <a:r>
              <a:rPr lang="pl-PL" i="1" dirty="0" smtClean="0"/>
              <a:t>K</a:t>
            </a:r>
            <a:r>
              <a:rPr lang="pl-PL" dirty="0" smtClean="0"/>
              <a:t> = </a:t>
            </a:r>
            <a:r>
              <a:rPr lang="pl-PL" dirty="0" err="1" smtClean="0"/>
              <a:t>(</a:t>
            </a:r>
            <a:r>
              <a:rPr lang="pl-PL" i="1" dirty="0" err="1" smtClean="0"/>
              <a:t>g</a:t>
            </a:r>
            <a:r>
              <a:rPr lang="pl-PL" i="1" baseline="30000" dirty="0" smtClean="0"/>
              <a:t>b</a:t>
            </a:r>
            <a:r>
              <a:rPr lang="pl-PL" dirty="0" smtClean="0"/>
              <a:t>)</a:t>
            </a:r>
            <a:r>
              <a:rPr lang="pl-PL" i="1" baseline="30000" dirty="0" smtClean="0"/>
              <a:t>a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2"/>
            <a:r>
              <a:rPr lang="pl-PL" dirty="0" smtClean="0"/>
              <a:t>Bolek oblicza ten sam klucz </a:t>
            </a:r>
            <a:r>
              <a:rPr lang="pl-PL" i="1" dirty="0" smtClean="0"/>
              <a:t>K</a:t>
            </a:r>
            <a:r>
              <a:rPr lang="pl-PL" dirty="0" smtClean="0"/>
              <a:t> = (</a:t>
            </a:r>
            <a:r>
              <a:rPr lang="pl-PL" dirty="0" err="1" smtClean="0"/>
              <a:t>g</a:t>
            </a:r>
            <a:r>
              <a:rPr lang="pl-PL" baseline="30000" dirty="0" err="1" smtClean="0"/>
              <a:t>a</a:t>
            </a:r>
            <a:r>
              <a:rPr lang="pl-PL" dirty="0" smtClean="0"/>
              <a:t>)</a:t>
            </a:r>
            <a:r>
              <a:rPr lang="pl-PL" baseline="30000" dirty="0" smtClean="0"/>
              <a:t>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</a:t>
            </a:r>
            <a:r>
              <a:rPr lang="pl-PL" dirty="0" err="1" smtClean="0"/>
              <a:t>ElGamala</a:t>
            </a:r>
            <a:endParaRPr lang="pl-PL" dirty="0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23850" cy="447675"/>
          </a:xfrm>
          <a:prstGeom prst="rect">
            <a:avLst/>
          </a:prstGeom>
          <a:noFill/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2428868"/>
            <a:ext cx="323850" cy="4476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b="1" dirty="0" err="1" smtClean="0"/>
              <a:t>Station-to</a:t>
            </a:r>
            <a:r>
              <a:rPr lang="pl-PL" b="1" dirty="0" smtClean="0"/>
              <a:t> </a:t>
            </a:r>
            <a:r>
              <a:rPr lang="pl-PL" b="1" dirty="0" err="1" smtClean="0"/>
              <a:t>Station</a:t>
            </a:r>
            <a:r>
              <a:rPr lang="pl-PL" b="1" dirty="0" smtClean="0"/>
              <a:t> </a:t>
            </a:r>
            <a:r>
              <a:rPr lang="pl-PL" b="1" dirty="0" err="1" smtClean="0"/>
              <a:t>protocol</a:t>
            </a:r>
            <a:r>
              <a:rPr lang="pl-PL" b="1" dirty="0" smtClean="0"/>
              <a:t> (STS)</a:t>
            </a:r>
            <a:endParaRPr lang="pl-PL" dirty="0" smtClean="0"/>
          </a:p>
          <a:p>
            <a:pPr lvl="2"/>
            <a:r>
              <a:rPr lang="pl-PL" dirty="0" smtClean="0"/>
              <a:t>W tym protokole przyjmuje się, że Alicja ma certyfikat klucza publicznego Bolka i na odwrót - Bolek ma certyfikat klucza publicznego Alicji.</a:t>
            </a:r>
          </a:p>
          <a:p>
            <a:pPr lvl="2"/>
            <a:r>
              <a:rPr lang="pl-PL" dirty="0" smtClean="0"/>
              <a:t>Niech </a:t>
            </a:r>
            <a:r>
              <a:rPr lang="pl-PL" i="1" dirty="0" smtClean="0"/>
              <a:t>E</a:t>
            </a:r>
            <a:r>
              <a:rPr lang="pl-PL" dirty="0" smtClean="0"/>
              <a:t> oznacza symetryczny algorytm szyfrujący,          S</a:t>
            </a:r>
            <a:r>
              <a:rPr lang="pl-PL" baseline="-25000" dirty="0" smtClean="0"/>
              <a:t>A</a:t>
            </a:r>
            <a:r>
              <a:rPr lang="pl-PL" dirty="0" smtClean="0"/>
              <a:t>(M) oznacza podpis Alicji pod </a:t>
            </a:r>
            <a:r>
              <a:rPr lang="pt-BR" dirty="0" smtClean="0"/>
              <a:t>wiadomosci</a:t>
            </a:r>
            <a:r>
              <a:rPr lang="pl-PL" dirty="0" smtClean="0"/>
              <a:t>ą</a:t>
            </a:r>
            <a:r>
              <a:rPr lang="pt-BR" dirty="0" smtClean="0"/>
              <a:t> </a:t>
            </a:r>
            <a:r>
              <a:rPr lang="pl-PL" dirty="0" smtClean="0"/>
              <a:t>                       </a:t>
            </a:r>
            <a:r>
              <a:rPr lang="pt-BR" i="1" dirty="0" smtClean="0"/>
              <a:t>M: S</a:t>
            </a:r>
            <a:r>
              <a:rPr lang="pt-BR" i="1" baseline="-25000" dirty="0" smtClean="0"/>
              <a:t>A</a:t>
            </a:r>
            <a:r>
              <a:rPr lang="pt-BR" dirty="0" smtClean="0"/>
              <a:t>(</a:t>
            </a:r>
            <a:r>
              <a:rPr lang="pt-BR" i="1" dirty="0" smtClean="0"/>
              <a:t>M</a:t>
            </a:r>
            <a:r>
              <a:rPr lang="pt-BR" dirty="0" smtClean="0"/>
              <a:t>) = (</a:t>
            </a:r>
            <a:r>
              <a:rPr lang="pt-BR" i="1" dirty="0" smtClean="0"/>
              <a:t>H</a:t>
            </a:r>
            <a:r>
              <a:rPr lang="pt-BR" dirty="0" smtClean="0"/>
              <a:t>(</a:t>
            </a:r>
            <a:r>
              <a:rPr lang="pt-BR" i="1" dirty="0" smtClean="0"/>
              <a:t>M</a:t>
            </a:r>
            <a:r>
              <a:rPr lang="pt-BR" dirty="0" smtClean="0"/>
              <a:t>))</a:t>
            </a:r>
            <a:r>
              <a:rPr lang="pt-BR" i="1" baseline="30000" dirty="0" smtClean="0"/>
              <a:t>d</a:t>
            </a:r>
            <a:r>
              <a:rPr lang="pt-BR" i="1" baseline="10000" dirty="0" smtClean="0"/>
              <a:t>A</a:t>
            </a:r>
            <a:r>
              <a:rPr lang="pt-BR" i="1" baseline="30000" dirty="0" smtClean="0"/>
              <a:t> </a:t>
            </a:r>
            <a:r>
              <a:rPr lang="pt-BR" dirty="0" smtClean="0"/>
              <a:t>(mod </a:t>
            </a:r>
            <a:r>
              <a:rPr lang="pt-BR" i="1" dirty="0" smtClean="0"/>
              <a:t>n</a:t>
            </a:r>
            <a:r>
              <a:rPr lang="pt-BR" i="1" baseline="-25000" dirty="0" smtClean="0"/>
              <a:t>A</a:t>
            </a:r>
            <a:r>
              <a:rPr lang="pt-BR" dirty="0" smtClean="0"/>
              <a:t>) (RSA</a:t>
            </a:r>
            <a:r>
              <a:rPr lang="pl-PL" dirty="0" smtClean="0"/>
              <a:t> na wartości funkcji </a:t>
            </a:r>
            <a:r>
              <a:rPr lang="pl-PL" dirty="0" err="1" smtClean="0"/>
              <a:t>hashujacej</a:t>
            </a:r>
            <a:r>
              <a:rPr lang="pl-PL" dirty="0" smtClean="0"/>
              <a:t>). </a:t>
            </a:r>
          </a:p>
          <a:p>
            <a:pPr lvl="2"/>
            <a:r>
              <a:rPr lang="pl-PL" dirty="0" smtClean="0"/>
              <a:t>Każda ze stron wybiera odpowiednią liczbę pierwszą </a:t>
            </a:r>
            <a:r>
              <a:rPr lang="pl-PL" i="1" dirty="0" smtClean="0"/>
              <a:t>p</a:t>
            </a:r>
            <a:r>
              <a:rPr lang="pl-PL" dirty="0" smtClean="0"/>
              <a:t> oraz generator </a:t>
            </a:r>
            <a:r>
              <a:rPr lang="pl-PL" i="1" dirty="0" smtClean="0"/>
              <a:t>g</a:t>
            </a:r>
            <a:r>
              <a:rPr lang="pl-PL" dirty="0" smtClean="0"/>
              <a:t> w </a:t>
            </a:r>
            <a:r>
              <a:rPr lang="pl-PL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pl-PL" sz="1400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pl-PL" dirty="0" smtClean="0"/>
              <a:t>.</a:t>
            </a:r>
          </a:p>
          <a:p>
            <a:pPr lvl="2"/>
            <a:r>
              <a:rPr lang="pl-PL" dirty="0" smtClean="0"/>
              <a:t>Każda ze stron wybiera klucze RSA do podpisu.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Station-to</a:t>
            </a:r>
            <a:r>
              <a:rPr lang="pl-PL" dirty="0" smtClean="0"/>
              <a:t> </a:t>
            </a:r>
            <a:r>
              <a:rPr lang="pl-PL" dirty="0" err="1" smtClean="0"/>
              <a:t>Station</a:t>
            </a:r>
            <a:r>
              <a:rPr lang="pl-PL" dirty="0" smtClean="0"/>
              <a:t> </a:t>
            </a:r>
            <a:r>
              <a:rPr lang="pl-PL" dirty="0" err="1" smtClean="0"/>
              <a:t>protocol</a:t>
            </a:r>
            <a:r>
              <a:rPr lang="pl-PL" dirty="0" smtClean="0"/>
              <a:t> (STS)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Alicja wybiera losowo liczbę </a:t>
            </a:r>
            <a:r>
              <a:rPr lang="pl-PL" i="1" dirty="0" smtClean="0"/>
              <a:t>a</a:t>
            </a:r>
            <a:r>
              <a:rPr lang="pl-PL" dirty="0" smtClean="0"/>
              <a:t> i wysyła Bolkowi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3"/>
            <a:r>
              <a:rPr lang="pl-PL" dirty="0" smtClean="0"/>
              <a:t>Bolek wybiera losowo liczbę </a:t>
            </a:r>
            <a:r>
              <a:rPr lang="pl-PL" i="1" dirty="0" smtClean="0"/>
              <a:t>b</a:t>
            </a:r>
            <a:r>
              <a:rPr lang="pl-PL" dirty="0" smtClean="0"/>
              <a:t> i oblicza klucz </a:t>
            </a:r>
            <a:r>
              <a:rPr lang="pl-PL" i="1" dirty="0" smtClean="0"/>
              <a:t>K</a:t>
            </a:r>
            <a:r>
              <a:rPr lang="pl-PL" dirty="0" smtClean="0"/>
              <a:t> = (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i="1" dirty="0" smtClean="0"/>
              <a:t>)</a:t>
            </a:r>
            <a:r>
              <a:rPr lang="pl-PL" i="1" baseline="30000" dirty="0" smtClean="0"/>
              <a:t>b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3"/>
            <a:r>
              <a:rPr lang="pl-PL" dirty="0" smtClean="0"/>
              <a:t>Bolek podpisuje konkatenację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b</a:t>
            </a:r>
            <a:r>
              <a:rPr lang="pl-PL" i="1" dirty="0" smtClean="0"/>
              <a:t>,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dirty="0" smtClean="0"/>
              <a:t>, szyfruje podpis kluczem </a:t>
            </a:r>
            <a:r>
              <a:rPr lang="pl-PL" i="1" dirty="0" smtClean="0"/>
              <a:t>K</a:t>
            </a:r>
            <a:r>
              <a:rPr lang="pl-PL" dirty="0" smtClean="0"/>
              <a:t>   i wysyła Alicji                                                                           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b</a:t>
            </a:r>
            <a:r>
              <a:rPr lang="pl-PL" baseline="30000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oraz </a:t>
            </a:r>
            <a:r>
              <a:rPr lang="pl-PL" i="1" dirty="0" smtClean="0"/>
              <a:t>E</a:t>
            </a:r>
            <a:r>
              <a:rPr lang="pl-PL" i="1" baseline="-25000" dirty="0" smtClean="0"/>
              <a:t>K</a:t>
            </a:r>
            <a:r>
              <a:rPr lang="pl-PL" dirty="0" smtClean="0"/>
              <a:t>(</a:t>
            </a:r>
            <a:r>
              <a:rPr lang="pl-PL" i="1" dirty="0" smtClean="0"/>
              <a:t>S</a:t>
            </a:r>
            <a:r>
              <a:rPr lang="pl-PL" i="1" baseline="-25000" dirty="0" smtClean="0"/>
              <a:t>B</a:t>
            </a:r>
            <a:r>
              <a:rPr lang="pl-PL" dirty="0" err="1" smtClean="0"/>
              <a:t>(</a:t>
            </a:r>
            <a:r>
              <a:rPr lang="pl-PL" i="1" dirty="0" err="1" smtClean="0"/>
              <a:t>g</a:t>
            </a:r>
            <a:r>
              <a:rPr lang="pl-PL" i="1" baseline="30000" dirty="0" smtClean="0"/>
              <a:t>b</a:t>
            </a:r>
            <a:r>
              <a:rPr lang="pl-PL" dirty="0" smtClean="0"/>
              <a:t>,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dirty="0" smtClean="0"/>
              <a:t>))</a:t>
            </a:r>
          </a:p>
          <a:p>
            <a:pPr lvl="3"/>
            <a:r>
              <a:rPr lang="pl-PL" dirty="0" smtClean="0"/>
              <a:t>Alicja oblicza klucz </a:t>
            </a:r>
            <a:r>
              <a:rPr lang="pl-PL" i="1" dirty="0" smtClean="0"/>
              <a:t>K</a:t>
            </a:r>
            <a:r>
              <a:rPr lang="pl-PL" dirty="0" smtClean="0"/>
              <a:t> = </a:t>
            </a:r>
            <a:r>
              <a:rPr lang="pl-PL" dirty="0" err="1" smtClean="0"/>
              <a:t>(</a:t>
            </a:r>
            <a:r>
              <a:rPr lang="pl-PL" i="1" dirty="0" err="1" smtClean="0"/>
              <a:t>g</a:t>
            </a:r>
            <a:r>
              <a:rPr lang="pl-PL" i="1" baseline="30000" dirty="0" smtClean="0"/>
              <a:t>b</a:t>
            </a:r>
            <a:r>
              <a:rPr lang="pl-PL" dirty="0" smtClean="0"/>
              <a:t>)</a:t>
            </a:r>
            <a:r>
              <a:rPr lang="pl-PL" i="1" baseline="30000" dirty="0" smtClean="0"/>
              <a:t>a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), deszyfruje otrzymane dane oraz używa klucza publicznego Bolka do sprawdzenia podpisu pod wartością funkcji hashującej z konkatenacji obu </a:t>
            </a:r>
            <a:r>
              <a:rPr lang="pl-PL" dirty="0" err="1" smtClean="0"/>
              <a:t>eksponensów</a:t>
            </a:r>
            <a:r>
              <a:rPr lang="pl-PL" dirty="0" smtClean="0"/>
              <a:t>. </a:t>
            </a:r>
          </a:p>
          <a:p>
            <a:pPr lvl="3">
              <a:buNone/>
            </a:pPr>
            <a:r>
              <a:rPr lang="pl-PL" dirty="0" smtClean="0"/>
              <a:t>	Jeśli wartość funkcji hashującej zgadza się z otrzymaną przez nią </a:t>
            </a:r>
            <a:r>
              <a:rPr lang="pl-PL" dirty="0" err="1" smtClean="0"/>
              <a:t>wartoscią</a:t>
            </a:r>
            <a:r>
              <a:rPr lang="pl-PL" dirty="0" smtClean="0"/>
              <a:t>, Alicja akceptuje klucz</a:t>
            </a:r>
            <a:r>
              <a:rPr lang="pl-PL" i="1" dirty="0" smtClean="0"/>
              <a:t> K </a:t>
            </a:r>
            <a:r>
              <a:rPr lang="pl-PL" dirty="0" smtClean="0"/>
              <a:t>i wysyła Bolkowi  </a:t>
            </a:r>
            <a:r>
              <a:rPr lang="pl-PL" i="1" dirty="0" smtClean="0"/>
              <a:t>E</a:t>
            </a:r>
            <a:r>
              <a:rPr lang="pl-PL" i="1" baseline="-25000" dirty="0" smtClean="0"/>
              <a:t>K</a:t>
            </a:r>
            <a:r>
              <a:rPr lang="pl-PL" dirty="0" smtClean="0"/>
              <a:t>(</a:t>
            </a:r>
            <a:r>
              <a:rPr lang="pl-PL" i="1" dirty="0" smtClean="0"/>
              <a:t>S</a:t>
            </a:r>
            <a:r>
              <a:rPr lang="pl-PL" i="1" baseline="-25000" dirty="0" smtClean="0"/>
              <a:t>A</a:t>
            </a:r>
            <a:r>
              <a:rPr lang="pl-PL" dirty="0" smtClean="0"/>
              <a:t>(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a</a:t>
            </a:r>
            <a:r>
              <a:rPr lang="pl-PL" dirty="0" smtClean="0"/>
              <a:t>, </a:t>
            </a:r>
            <a:r>
              <a:rPr lang="pl-PL" i="1" dirty="0" err="1" smtClean="0"/>
              <a:t>g</a:t>
            </a:r>
            <a:r>
              <a:rPr lang="pl-PL" i="1" baseline="30000" dirty="0" err="1" smtClean="0"/>
              <a:t>b</a:t>
            </a:r>
            <a:r>
              <a:rPr lang="pl-PL" dirty="0" smtClean="0"/>
              <a:t>))</a:t>
            </a:r>
          </a:p>
          <a:p>
            <a:pPr lvl="3"/>
            <a:r>
              <a:rPr lang="pl-PL" dirty="0" smtClean="0"/>
              <a:t>Bolek deszyfruje otrzymaną wiadomość, weryfikuje podpis Alicji i jeśli wynik jest pozytywny, akceptuje klucz </a:t>
            </a:r>
            <a:r>
              <a:rPr lang="pl-PL" i="1" dirty="0" smtClean="0"/>
              <a:t>K.</a:t>
            </a:r>
            <a:endParaRPr lang="pl-PL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Station-to</a:t>
            </a:r>
            <a:r>
              <a:rPr lang="pl-PL" dirty="0" smtClean="0"/>
              <a:t> </a:t>
            </a:r>
            <a:r>
              <a:rPr lang="pl-PL" dirty="0" err="1" smtClean="0"/>
              <a:t>Station</a:t>
            </a:r>
            <a:r>
              <a:rPr lang="pl-PL" dirty="0" smtClean="0"/>
              <a:t> </a:t>
            </a:r>
            <a:r>
              <a:rPr lang="pl-PL" dirty="0" err="1" smtClean="0"/>
              <a:t>protocol</a:t>
            </a:r>
            <a:r>
              <a:rPr lang="pl-PL" dirty="0" smtClean="0"/>
              <a:t> (STS)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Zakładamy, że Alicja i Bolek (użytkownik i komputer) znają hasło P.</a:t>
            </a:r>
          </a:p>
          <a:p>
            <a:pPr lvl="2"/>
            <a:r>
              <a:rPr lang="pl-PL" sz="2200" dirty="0" smtClean="0"/>
              <a:t>Alicja generuje losowo parę kluczy (publiczny i prywatny), szyfruje klucz publiczny </a:t>
            </a:r>
            <a:r>
              <a:rPr lang="pl-PL" sz="2200" i="1" dirty="0" smtClean="0"/>
              <a:t>K’</a:t>
            </a:r>
            <a:r>
              <a:rPr lang="pl-PL" sz="2200" dirty="0" smtClean="0"/>
              <a:t> używając algorytmu symetrycznego wykorzystującego hasło </a:t>
            </a:r>
            <a:r>
              <a:rPr lang="pl-PL" sz="2200" i="1" dirty="0" smtClean="0"/>
              <a:t>P</a:t>
            </a:r>
            <a:r>
              <a:rPr lang="pl-PL" sz="2200" dirty="0" smtClean="0"/>
              <a:t> jako klucz i wysyła do Bolka </a:t>
            </a:r>
            <a:r>
              <a:rPr lang="pl-PL" sz="2200" i="1" dirty="0" smtClean="0"/>
              <a:t>E</a:t>
            </a:r>
            <a:r>
              <a:rPr lang="pl-PL" sz="2200" i="1" baseline="-25000" dirty="0" smtClean="0"/>
              <a:t>P</a:t>
            </a:r>
            <a:r>
              <a:rPr lang="pl-PL" sz="2200" dirty="0" smtClean="0"/>
              <a:t>(</a:t>
            </a:r>
            <a:r>
              <a:rPr lang="pl-PL" sz="2200" i="1" dirty="0" smtClean="0"/>
              <a:t>K’</a:t>
            </a:r>
            <a:r>
              <a:rPr lang="pl-PL" sz="2200" dirty="0" smtClean="0"/>
              <a:t>)</a:t>
            </a:r>
          </a:p>
          <a:p>
            <a:pPr lvl="2"/>
            <a:r>
              <a:rPr lang="pl-PL" sz="2200" dirty="0" smtClean="0"/>
              <a:t>Bolek deszyfruje wiadomość otrzymaną od Alicji otrzymując klucz K’, następnie generuje klucz sesyjny K, szyfruje ten klucz kluczem publicznym K’ oraz kluczem</a:t>
            </a:r>
            <a:r>
              <a:rPr lang="pl-PL" sz="2200" i="1" dirty="0" smtClean="0"/>
              <a:t> P </a:t>
            </a:r>
            <a:r>
              <a:rPr lang="pl-PL" sz="2200" dirty="0" smtClean="0"/>
              <a:t>i wysyła Alicji      </a:t>
            </a:r>
            <a:r>
              <a:rPr lang="pl-PL" sz="2200" i="1" dirty="0" smtClean="0"/>
              <a:t>E</a:t>
            </a:r>
            <a:r>
              <a:rPr lang="pl-PL" sz="2200" i="1" baseline="-25000" dirty="0" smtClean="0"/>
              <a:t>P</a:t>
            </a:r>
            <a:r>
              <a:rPr lang="pl-PL" sz="2200" dirty="0" smtClean="0"/>
              <a:t> (</a:t>
            </a:r>
            <a:r>
              <a:rPr lang="pl-PL" sz="2200" i="1" dirty="0" smtClean="0"/>
              <a:t>E</a:t>
            </a:r>
            <a:r>
              <a:rPr lang="pl-PL" sz="2200" i="1" baseline="-25000" dirty="0" smtClean="0"/>
              <a:t>K’</a:t>
            </a:r>
            <a:r>
              <a:rPr lang="pl-PL" sz="2200" dirty="0" smtClean="0"/>
              <a:t>(</a:t>
            </a:r>
            <a:r>
              <a:rPr lang="pl-PL" sz="2200" i="1" dirty="0" smtClean="0"/>
              <a:t>K</a:t>
            </a:r>
            <a:r>
              <a:rPr lang="pl-PL" sz="2200" dirty="0" smtClean="0"/>
              <a:t>))</a:t>
            </a:r>
          </a:p>
          <a:p>
            <a:pPr lvl="2"/>
            <a:r>
              <a:rPr lang="pl-PL" sz="2200" dirty="0" smtClean="0"/>
              <a:t>Alicja deszyfruje wiadomość otrzymaną od Bolka uzyskując klucz </a:t>
            </a:r>
            <a:r>
              <a:rPr lang="pl-PL" sz="2200" i="1" dirty="0" smtClean="0"/>
              <a:t>K</a:t>
            </a:r>
            <a:r>
              <a:rPr lang="pl-PL" sz="2200" dirty="0" smtClean="0"/>
              <a:t>. Następnie generuje ciąg losowy </a:t>
            </a:r>
            <a:r>
              <a:rPr lang="pl-PL" sz="2200" i="1" dirty="0" smtClean="0"/>
              <a:t>r</a:t>
            </a:r>
            <a:r>
              <a:rPr lang="pl-PL" sz="2200" i="1" baseline="-25000" dirty="0" smtClean="0"/>
              <a:t>A</a:t>
            </a:r>
            <a:r>
              <a:rPr lang="pl-PL" sz="2200" dirty="0" smtClean="0"/>
              <a:t>, szyfruje go kluczem </a:t>
            </a:r>
            <a:r>
              <a:rPr lang="pl-PL" sz="2200" i="1" dirty="0" smtClean="0"/>
              <a:t>K</a:t>
            </a:r>
            <a:r>
              <a:rPr lang="pl-PL" sz="2200" dirty="0" smtClean="0"/>
              <a:t> i wysyła do Bolka E</a:t>
            </a:r>
            <a:r>
              <a:rPr lang="pl-PL" sz="2200" baseline="-25000" dirty="0" smtClean="0"/>
              <a:t>K</a:t>
            </a:r>
            <a:r>
              <a:rPr lang="pl-PL" sz="2200" dirty="0" smtClean="0"/>
              <a:t>(r</a:t>
            </a:r>
            <a:r>
              <a:rPr lang="pl-PL" sz="2200" baseline="-25000" dirty="0" smtClean="0"/>
              <a:t>A</a:t>
            </a:r>
            <a:r>
              <a:rPr lang="pl-PL" sz="2200" dirty="0" smtClean="0"/>
              <a:t>)</a:t>
            </a:r>
            <a:endParaRPr lang="pl-PL" sz="2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Uzgadnianie klucza z szyfrowaniem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sz="2200" dirty="0" smtClean="0"/>
              <a:t>Bolek deszyfruje wiadomość otrzymaną od Alicji otrzymując ciąg </a:t>
            </a:r>
            <a:r>
              <a:rPr lang="pl-PL" sz="2200" i="1" dirty="0" smtClean="0"/>
              <a:t>r</a:t>
            </a:r>
            <a:r>
              <a:rPr lang="pl-PL" sz="2200" i="1" baseline="-25000" dirty="0" smtClean="0"/>
              <a:t>A</a:t>
            </a:r>
            <a:r>
              <a:rPr lang="pl-PL" sz="2200" dirty="0" smtClean="0"/>
              <a:t>, generuje własny ciąg losowy </a:t>
            </a:r>
            <a:r>
              <a:rPr lang="pl-PL" sz="2200" i="1" dirty="0" err="1" smtClean="0"/>
              <a:t>r</a:t>
            </a:r>
            <a:r>
              <a:rPr lang="pl-PL" sz="2200" i="1" baseline="-25000" dirty="0" err="1" smtClean="0"/>
              <a:t>B</a:t>
            </a:r>
            <a:r>
              <a:rPr lang="pl-PL" sz="2200" dirty="0" smtClean="0"/>
              <a:t>, szyfruje obydwa ciągi kluczem </a:t>
            </a:r>
            <a:r>
              <a:rPr lang="pl-PL" sz="2200" i="1" dirty="0" smtClean="0"/>
              <a:t>K</a:t>
            </a:r>
            <a:r>
              <a:rPr lang="pl-PL" sz="2200" dirty="0" smtClean="0"/>
              <a:t> i wysyła Alicji </a:t>
            </a:r>
            <a:r>
              <a:rPr lang="pl-PL" sz="2200" i="1" dirty="0" smtClean="0"/>
              <a:t>E</a:t>
            </a:r>
            <a:r>
              <a:rPr lang="pl-PL" sz="2200" i="1" baseline="-25000" dirty="0" smtClean="0"/>
              <a:t>K</a:t>
            </a:r>
            <a:r>
              <a:rPr lang="pl-PL" sz="2200" dirty="0" smtClean="0"/>
              <a:t>(</a:t>
            </a:r>
            <a:r>
              <a:rPr lang="pl-PL" sz="2200" i="1" dirty="0" smtClean="0"/>
              <a:t>r</a:t>
            </a:r>
            <a:r>
              <a:rPr lang="pl-PL" sz="2200" i="1" baseline="-25000" dirty="0" smtClean="0"/>
              <a:t>A</a:t>
            </a:r>
            <a:r>
              <a:rPr lang="pl-PL" sz="2200" dirty="0" smtClean="0"/>
              <a:t>, </a:t>
            </a:r>
            <a:r>
              <a:rPr lang="pl-PL" sz="2200" i="1" dirty="0" err="1" smtClean="0"/>
              <a:t>r</a:t>
            </a:r>
            <a:r>
              <a:rPr lang="pl-PL" sz="2200" i="1" baseline="-25000" dirty="0" err="1" smtClean="0"/>
              <a:t>B</a:t>
            </a:r>
            <a:r>
              <a:rPr lang="pl-PL" sz="2200" dirty="0" smtClean="0"/>
              <a:t>)</a:t>
            </a:r>
          </a:p>
          <a:p>
            <a:pPr lvl="2"/>
            <a:r>
              <a:rPr lang="pl-PL" sz="2200" dirty="0" smtClean="0"/>
              <a:t>Alicja deszyfruje wiadomość uzyskując </a:t>
            </a:r>
            <a:r>
              <a:rPr lang="pl-PL" sz="2200" i="1" dirty="0" smtClean="0"/>
              <a:t>r</a:t>
            </a:r>
            <a:r>
              <a:rPr lang="pl-PL" sz="2200" i="1" baseline="-25000" dirty="0" smtClean="0"/>
              <a:t>A</a:t>
            </a:r>
            <a:r>
              <a:rPr lang="pl-PL" sz="2200" dirty="0" smtClean="0"/>
              <a:t> i </a:t>
            </a:r>
            <a:r>
              <a:rPr lang="pl-PL" sz="2200" i="1" dirty="0" err="1" smtClean="0"/>
              <a:t>r</a:t>
            </a:r>
            <a:r>
              <a:rPr lang="pl-PL" sz="2200" i="1" baseline="-25000" dirty="0" err="1" smtClean="0"/>
              <a:t>B</a:t>
            </a:r>
            <a:r>
              <a:rPr lang="pl-PL" sz="2200" dirty="0" smtClean="0"/>
              <a:t>. Jeśli</a:t>
            </a:r>
          </a:p>
          <a:p>
            <a:pPr lvl="2"/>
            <a:r>
              <a:rPr lang="pl-PL" sz="2200" i="1" dirty="0" smtClean="0"/>
              <a:t>r</a:t>
            </a:r>
            <a:r>
              <a:rPr lang="pl-PL" sz="2200" i="1" baseline="-25000" dirty="0" smtClean="0"/>
              <a:t>A</a:t>
            </a:r>
            <a:r>
              <a:rPr lang="pl-PL" sz="2200" dirty="0" smtClean="0"/>
              <a:t> jest prawidłowe, szyfruje </a:t>
            </a:r>
            <a:r>
              <a:rPr lang="pl-PL" sz="2200" i="1" dirty="0" err="1" smtClean="0"/>
              <a:t>r</a:t>
            </a:r>
            <a:r>
              <a:rPr lang="pl-PL" sz="2200" i="1" baseline="-25000" dirty="0" err="1" smtClean="0"/>
              <a:t>B</a:t>
            </a:r>
            <a:r>
              <a:rPr lang="pl-PL" sz="2200" dirty="0" smtClean="0"/>
              <a:t> i wysyła do Bolka </a:t>
            </a:r>
            <a:r>
              <a:rPr lang="pl-PL" sz="2200" i="1" dirty="0" smtClean="0"/>
              <a:t>E</a:t>
            </a:r>
            <a:r>
              <a:rPr lang="pl-PL" sz="2200" i="1" baseline="-25000" dirty="0" smtClean="0"/>
              <a:t>K</a:t>
            </a:r>
            <a:r>
              <a:rPr lang="pl-PL" sz="2200" dirty="0" smtClean="0"/>
              <a:t>(</a:t>
            </a:r>
            <a:r>
              <a:rPr lang="pl-PL" sz="2200" i="1" dirty="0" err="1" smtClean="0"/>
              <a:t>r</a:t>
            </a:r>
            <a:r>
              <a:rPr lang="pl-PL" sz="2200" i="1" baseline="-25000" dirty="0" err="1" smtClean="0"/>
              <a:t>B</a:t>
            </a:r>
            <a:r>
              <a:rPr lang="pl-PL" sz="2200" dirty="0" smtClean="0"/>
              <a:t>)</a:t>
            </a:r>
          </a:p>
          <a:p>
            <a:pPr lvl="2"/>
            <a:r>
              <a:rPr lang="pl-PL" sz="2200" dirty="0" smtClean="0"/>
              <a:t>Bolek deszyfruje wiadomość i jeśli </a:t>
            </a:r>
            <a:r>
              <a:rPr lang="pl-PL" sz="2200" i="1" dirty="0" err="1" smtClean="0"/>
              <a:t>r</a:t>
            </a:r>
            <a:r>
              <a:rPr lang="pl-PL" sz="2200" i="1" baseline="-25000" dirty="0" err="1" smtClean="0"/>
              <a:t>B</a:t>
            </a:r>
            <a:r>
              <a:rPr lang="pl-PL" sz="2200" dirty="0" smtClean="0"/>
              <a:t> jest prawidłowe klucz </a:t>
            </a:r>
            <a:r>
              <a:rPr lang="pl-PL" sz="2200" i="1" dirty="0" smtClean="0"/>
              <a:t>K</a:t>
            </a:r>
            <a:r>
              <a:rPr lang="pl-PL" sz="2200" dirty="0" smtClean="0"/>
              <a:t> zostaje zaakceptowany jako klucz sesyjny.</a:t>
            </a:r>
          </a:p>
          <a:p>
            <a:pPr lvl="2"/>
            <a:endParaRPr lang="pl-PL" sz="2200" dirty="0" smtClean="0"/>
          </a:p>
          <a:p>
            <a:pPr lvl="2"/>
            <a:r>
              <a:rPr lang="pl-PL" i="1" dirty="0" smtClean="0">
                <a:solidFill>
                  <a:srgbClr val="00B050"/>
                </a:solidFill>
              </a:rPr>
              <a:t>Istnieją rożne implementacje tego protokołu,                  z wykorzystaniem algorytmu RSA czy </a:t>
            </a:r>
            <a:r>
              <a:rPr lang="pl-PL" i="1" dirty="0" err="1" smtClean="0">
                <a:solidFill>
                  <a:srgbClr val="00B050"/>
                </a:solidFill>
              </a:rPr>
              <a:t>ElGamala</a:t>
            </a:r>
            <a:r>
              <a:rPr lang="pl-PL" i="1" dirty="0" smtClean="0">
                <a:solidFill>
                  <a:srgbClr val="00B050"/>
                </a:solidFill>
              </a:rPr>
              <a:t>.    Protokół ten wzmacnia bezpieczeństwo przy uzgadnianiu klucza sesyjnego.</a:t>
            </a:r>
            <a:endParaRPr lang="pl-PL" i="1" dirty="0">
              <a:solidFill>
                <a:srgbClr val="00B05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Uzgadnianie klucza z szyfrowaniem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Documents and Settings\Marcin\Ustawienia lokalne\Temporary Internet Files\Content.IE5\4CAEC908\MP9004048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2786082" cy="1990059"/>
          </a:xfrm>
          <a:prstGeom prst="rect">
            <a:avLst/>
          </a:prstGeom>
          <a:noFill/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dla danego dokumentu X obliczamy wartość H(X) i publikujemy lub deponujemy u notariusza wartość H(X)</a:t>
            </a:r>
          </a:p>
          <a:p>
            <a:pPr lvl="1"/>
            <a:r>
              <a:rPr lang="pl-PL" dirty="0" smtClean="0"/>
              <a:t>chcąc udowodnić prawdziwość dokumentu X przedstawiamy dokument, obliczamy </a:t>
            </a:r>
            <a:r>
              <a:rPr lang="pl-PL" i="1" dirty="0" smtClean="0"/>
              <a:t>H</a:t>
            </a:r>
            <a:r>
              <a:rPr lang="pl-PL" dirty="0" smtClean="0"/>
              <a:t>(X) i porównujemy z opublikowaną wcześniej wartością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Elektroniczny notariusz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Protokół umożliwiający bezpieczne logowanie się do komputerów w sieci stworzony przez </a:t>
            </a:r>
            <a:r>
              <a:rPr lang="pl-PL" dirty="0" err="1" smtClean="0"/>
              <a:t>Tatu</a:t>
            </a:r>
            <a:r>
              <a:rPr lang="pl-PL" dirty="0" smtClean="0"/>
              <a:t> </a:t>
            </a:r>
            <a:r>
              <a:rPr lang="pl-PL" dirty="0" err="1" smtClean="0"/>
              <a:t>Ylönena</a:t>
            </a:r>
            <a:r>
              <a:rPr lang="pl-PL" dirty="0" smtClean="0"/>
              <a:t>, który skutecznie zapobiega takim metodom ataku jak IP </a:t>
            </a:r>
            <a:r>
              <a:rPr lang="pl-PL" dirty="0" err="1" smtClean="0"/>
              <a:t>Spoofing</a:t>
            </a:r>
            <a:r>
              <a:rPr lang="pl-PL" dirty="0" smtClean="0"/>
              <a:t> i DNS </a:t>
            </a:r>
            <a:r>
              <a:rPr lang="pl-PL" dirty="0" err="1" smtClean="0"/>
              <a:t>Spoofing</a:t>
            </a:r>
            <a:r>
              <a:rPr lang="pl-PL" dirty="0" smtClean="0"/>
              <a:t>, czy też podsłuchiwaniu haseł lub transmitowanych danych. Obecnie rozwijana jest wersja </a:t>
            </a:r>
            <a:r>
              <a:rPr lang="pl-PL" dirty="0" err="1" smtClean="0"/>
              <a:t>OpenSSH</a:t>
            </a:r>
            <a:r>
              <a:rPr lang="pl-PL" dirty="0" smtClean="0"/>
              <a:t>, na licencji GNU.</a:t>
            </a:r>
          </a:p>
          <a:p>
            <a:pPr lvl="3"/>
            <a:r>
              <a:rPr lang="pl-PL" dirty="0" smtClean="0"/>
              <a:t>przy instalacji programu generowana jest para kluczy algorytmu asymetrycznego przynależna danemu komputerowi — klucz publiczny komputera — </a:t>
            </a:r>
            <a:r>
              <a:rPr lang="pl-PL" i="1" dirty="0" smtClean="0"/>
              <a:t>host </a:t>
            </a:r>
            <a:r>
              <a:rPr lang="pl-PL" i="1" dirty="0" err="1" smtClean="0"/>
              <a:t>key</a:t>
            </a:r>
            <a:endParaRPr lang="pl-PL" i="1" dirty="0" smtClean="0"/>
          </a:p>
          <a:p>
            <a:pPr lvl="3"/>
            <a:r>
              <a:rPr lang="pl-PL" dirty="0" smtClean="0"/>
              <a:t>przy uruchomieniu demona </a:t>
            </a:r>
            <a:r>
              <a:rPr lang="pl-PL" dirty="0" err="1" smtClean="0"/>
              <a:t>sshd</a:t>
            </a:r>
            <a:r>
              <a:rPr lang="pl-PL" dirty="0" smtClean="0"/>
              <a:t> generowana jest następna para kluczy — </a:t>
            </a:r>
            <a:r>
              <a:rPr lang="pl-PL" i="1" dirty="0" err="1" smtClean="0"/>
              <a:t>server</a:t>
            </a:r>
            <a:r>
              <a:rPr lang="pl-PL" i="1" dirty="0" smtClean="0"/>
              <a:t> </a:t>
            </a:r>
            <a:r>
              <a:rPr lang="pl-PL" i="1" dirty="0" err="1" smtClean="0"/>
              <a:t>keys</a:t>
            </a:r>
            <a:r>
              <a:rPr lang="pl-PL" i="1" dirty="0" smtClean="0"/>
              <a:t>. Publiczny jest </a:t>
            </a:r>
            <a:r>
              <a:rPr lang="pl-PL" dirty="0" smtClean="0"/>
              <a:t>dostępny do czytania, a prywatny jest przechowywany w pamięci komputera (nie jest zapisywany na dysku). Co godzinę para tych kluczy jest zmieniana.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ssh</a:t>
            </a:r>
            <a:r>
              <a:rPr lang="pl-PL" dirty="0" smtClean="0"/>
              <a:t> </a:t>
            </a:r>
            <a:r>
              <a:rPr lang="pl-PL" i="1" dirty="0" err="1" smtClean="0"/>
              <a:t>secure</a:t>
            </a:r>
            <a:r>
              <a:rPr lang="pl-PL" i="1" dirty="0" smtClean="0"/>
              <a:t> </a:t>
            </a:r>
            <a:r>
              <a:rPr lang="pl-PL" i="1" dirty="0" err="1" smtClean="0"/>
              <a:t>shell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każdy użytkownik generuje kolejna parę kluczy (</a:t>
            </a:r>
            <a:r>
              <a:rPr lang="pl-PL" i="1" dirty="0" err="1" smtClean="0"/>
              <a:t>ssh-keygen</a:t>
            </a:r>
            <a:r>
              <a:rPr lang="pl-PL" i="1" dirty="0" smtClean="0"/>
              <a:t>), które służą do uwierzytelniania użytkownika. </a:t>
            </a:r>
            <a:r>
              <a:rPr lang="pl-PL" dirty="0" smtClean="0"/>
              <a:t>Klucz prywatny jest szyfrowany.</a:t>
            </a:r>
          </a:p>
          <a:p>
            <a:pPr lvl="3"/>
            <a:r>
              <a:rPr lang="pl-PL" dirty="0" smtClean="0"/>
              <a:t>Kiedy Alicja próbuje zalogować się na komputer Bolka, to komputer ten wysyła jej swoje dwa klucze publiczne </a:t>
            </a:r>
            <a:r>
              <a:rPr lang="pl-PL" i="1" dirty="0" smtClean="0"/>
              <a:t>host </a:t>
            </a:r>
            <a:r>
              <a:rPr lang="pl-PL" i="1" dirty="0" err="1" smtClean="0"/>
              <a:t>key</a:t>
            </a:r>
            <a:r>
              <a:rPr lang="pl-PL" i="1" dirty="0" smtClean="0"/>
              <a:t>     i </a:t>
            </a:r>
            <a:r>
              <a:rPr lang="pl-PL" i="1" dirty="0" err="1" smtClean="0"/>
              <a:t>server</a:t>
            </a:r>
            <a:r>
              <a:rPr lang="pl-PL" i="1" dirty="0" smtClean="0"/>
              <a:t> </a:t>
            </a:r>
            <a:r>
              <a:rPr lang="pl-PL" i="1" dirty="0" err="1" smtClean="0"/>
              <a:t>key</a:t>
            </a:r>
            <a:r>
              <a:rPr lang="pl-PL" i="1" dirty="0" smtClean="0"/>
              <a:t>. Komputer Alicji sprawdza czy host </a:t>
            </a:r>
            <a:r>
              <a:rPr lang="pl-PL" i="1" dirty="0" err="1" smtClean="0"/>
              <a:t>key</a:t>
            </a:r>
            <a:r>
              <a:rPr lang="pl-PL" i="1" dirty="0" smtClean="0"/>
              <a:t> zgadza się   z kluczem zapisanym w lokalnym </a:t>
            </a:r>
            <a:r>
              <a:rPr lang="pl-PL" dirty="0" smtClean="0"/>
              <a:t>pliku </a:t>
            </a:r>
            <a:r>
              <a:rPr lang="pl-PL" i="1" dirty="0" err="1" smtClean="0"/>
              <a:t>known-hosts</a:t>
            </a:r>
            <a:r>
              <a:rPr lang="pl-PL" i="1" dirty="0" smtClean="0"/>
              <a:t>.</a:t>
            </a:r>
          </a:p>
          <a:p>
            <a:pPr lvl="3"/>
            <a:r>
              <a:rPr lang="pl-PL" dirty="0" smtClean="0"/>
              <a:t>Jeśli wszystko się zgadza to Alicja generuje losowy klucz sesji i szyfruje go po kolei obydwoma kluczami publicznymi komputera Bolka i tak uzyskany kryptogram przesyła do Bolka.</a:t>
            </a:r>
          </a:p>
          <a:p>
            <a:pPr lvl="3"/>
            <a:r>
              <a:rPr lang="pl-PL" dirty="0" smtClean="0"/>
              <a:t>Bolek potrzebuje dwóch kluczy prywatnych do odszyfrowania klucza sesyjnego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ssh</a:t>
            </a:r>
            <a:r>
              <a:rPr lang="pl-PL" dirty="0" smtClean="0"/>
              <a:t> </a:t>
            </a:r>
            <a:r>
              <a:rPr lang="pl-PL" i="1" dirty="0" err="1" smtClean="0"/>
              <a:t>secure</a:t>
            </a:r>
            <a:r>
              <a:rPr lang="pl-PL" i="1" dirty="0" smtClean="0"/>
              <a:t> </a:t>
            </a:r>
            <a:r>
              <a:rPr lang="pl-PL" i="1" dirty="0" err="1" smtClean="0"/>
              <a:t>shell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Bolek przesyła Alicji liczbę losową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B</a:t>
            </a:r>
            <a:r>
              <a:rPr lang="pl-PL" i="1" baseline="-25000" dirty="0" smtClean="0"/>
              <a:t> </a:t>
            </a:r>
            <a:r>
              <a:rPr lang="pl-PL" dirty="0" smtClean="0"/>
              <a:t>zaszyfrowaną kluczem publicznym Alicji.</a:t>
            </a:r>
          </a:p>
          <a:p>
            <a:pPr lvl="3"/>
            <a:r>
              <a:rPr lang="pl-PL" dirty="0" smtClean="0"/>
              <a:t>Alicja deszyfruje otrzymany kryptogram i odsyła Bolkowi H(</a:t>
            </a:r>
            <a:r>
              <a:rPr lang="pl-PL" dirty="0" err="1" smtClean="0"/>
              <a:t>r</a:t>
            </a:r>
            <a:r>
              <a:rPr lang="pl-PL" baseline="-25000" dirty="0" err="1" smtClean="0"/>
              <a:t>B</a:t>
            </a:r>
            <a:r>
              <a:rPr lang="pl-PL" dirty="0" smtClean="0"/>
              <a:t>) udowadniając mu swoją tożsamość.</a:t>
            </a:r>
          </a:p>
          <a:p>
            <a:pPr lvl="3">
              <a:buNone/>
            </a:pPr>
            <a:r>
              <a:rPr lang="pl-PL" sz="2400" dirty="0" smtClean="0"/>
              <a:t>	</a:t>
            </a:r>
            <a:r>
              <a:rPr lang="pl-PL" sz="2400" dirty="0" smtClean="0">
                <a:solidFill>
                  <a:srgbClr val="00B050"/>
                </a:solidFill>
              </a:rPr>
              <a:t>W ten sposób zostaje ustanowiony bezpieczny kanał komunikacyjny.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ssh</a:t>
            </a:r>
            <a:r>
              <a:rPr lang="pl-PL" dirty="0" smtClean="0"/>
              <a:t> </a:t>
            </a:r>
            <a:r>
              <a:rPr lang="pl-PL" i="1" dirty="0" err="1" smtClean="0"/>
              <a:t>secure</a:t>
            </a:r>
            <a:r>
              <a:rPr lang="pl-PL" i="1" dirty="0" smtClean="0"/>
              <a:t> </a:t>
            </a:r>
            <a:r>
              <a:rPr lang="pl-PL" i="1" dirty="0" err="1" smtClean="0"/>
              <a:t>shell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00372"/>
            <a:ext cx="4500594" cy="353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3428992" y="221455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err="1" smtClean="0">
                <a:solidFill>
                  <a:schemeClr val="bg2"/>
                </a:solidFill>
              </a:rPr>
              <a:t>Kryptoanaliza</a:t>
            </a:r>
            <a:endParaRPr lang="pl-PL"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sz="2200" dirty="0" smtClean="0"/>
              <a:t>Atak typu </a:t>
            </a:r>
            <a:r>
              <a:rPr lang="pl-PL" sz="2200" b="1" i="1" dirty="0" err="1" smtClean="0">
                <a:solidFill>
                  <a:schemeClr val="bg2"/>
                </a:solidFill>
              </a:rPr>
              <a:t>ciphertext-only</a:t>
            </a:r>
            <a:r>
              <a:rPr lang="pl-PL" sz="2200" i="1" dirty="0" smtClean="0"/>
              <a:t> — znane są tylko krypto</a:t>
            </a:r>
            <a:r>
              <a:rPr lang="pl-PL" sz="2200" dirty="0" smtClean="0"/>
              <a:t>gramy — chcemy znaleźć klucz lub tekst jawny</a:t>
            </a:r>
          </a:p>
          <a:p>
            <a:pPr lvl="3"/>
            <a:r>
              <a:rPr lang="pl-PL" sz="2200" dirty="0" smtClean="0"/>
              <a:t>Atak typu </a:t>
            </a:r>
            <a:r>
              <a:rPr lang="pl-PL" sz="2200" b="1" i="1" dirty="0" err="1" smtClean="0">
                <a:solidFill>
                  <a:schemeClr val="bg2"/>
                </a:solidFill>
              </a:rPr>
              <a:t>known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b="1" i="1" dirty="0" err="1" smtClean="0">
                <a:solidFill>
                  <a:schemeClr val="bg2"/>
                </a:solidFill>
              </a:rPr>
              <a:t>plaintext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i="1" dirty="0" smtClean="0"/>
              <a:t>— znane są pewne pary </a:t>
            </a:r>
            <a:r>
              <a:rPr lang="pl-PL" sz="2200" dirty="0" smtClean="0"/>
              <a:t>kryptogram-tekst jawny — szukamy klucza</a:t>
            </a:r>
          </a:p>
          <a:p>
            <a:pPr lvl="3"/>
            <a:r>
              <a:rPr lang="pl-PL" sz="2200" dirty="0" smtClean="0"/>
              <a:t>Atak typu </a:t>
            </a:r>
            <a:r>
              <a:rPr lang="pl-PL" sz="2200" b="1" i="1" dirty="0" err="1" smtClean="0">
                <a:solidFill>
                  <a:schemeClr val="bg2"/>
                </a:solidFill>
              </a:rPr>
              <a:t>chosen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b="1" i="1" dirty="0" err="1" smtClean="0">
                <a:solidFill>
                  <a:schemeClr val="bg2"/>
                </a:solidFill>
              </a:rPr>
              <a:t>plaintext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i="1" dirty="0" smtClean="0"/>
              <a:t>— znane są kryptogramy </a:t>
            </a:r>
            <a:r>
              <a:rPr lang="pl-PL" sz="2200" dirty="0" smtClean="0"/>
              <a:t>dla dowolnie wybranego tekstu jawnego</a:t>
            </a:r>
          </a:p>
          <a:p>
            <a:pPr lvl="3"/>
            <a:r>
              <a:rPr lang="pl-PL" sz="2200" dirty="0" smtClean="0"/>
              <a:t>Atak typu </a:t>
            </a:r>
            <a:r>
              <a:rPr lang="pl-PL" sz="2200" b="1" i="1" dirty="0" err="1" smtClean="0">
                <a:solidFill>
                  <a:schemeClr val="bg2"/>
                </a:solidFill>
              </a:rPr>
              <a:t>chosen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b="1" i="1" dirty="0" err="1" smtClean="0">
                <a:solidFill>
                  <a:schemeClr val="bg2"/>
                </a:solidFill>
              </a:rPr>
              <a:t>ciphertext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i="1" dirty="0" smtClean="0"/>
              <a:t>— atakujący ma możliwość </a:t>
            </a:r>
            <a:r>
              <a:rPr lang="pl-PL" sz="2200" dirty="0" smtClean="0"/>
              <a:t>uzyskania tekstu jawnego dla dowolnie wybranego tekstu tajnego</a:t>
            </a:r>
          </a:p>
          <a:p>
            <a:pPr lvl="3"/>
            <a:r>
              <a:rPr lang="pl-PL" sz="2200" dirty="0" smtClean="0"/>
              <a:t>Atak typu </a:t>
            </a:r>
            <a:r>
              <a:rPr lang="pl-PL" sz="2200" b="1" i="1" dirty="0" err="1" smtClean="0">
                <a:solidFill>
                  <a:schemeClr val="bg2"/>
                </a:solidFill>
              </a:rPr>
              <a:t>adaptive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b="1" i="1" dirty="0" err="1" smtClean="0">
                <a:solidFill>
                  <a:schemeClr val="bg2"/>
                </a:solidFill>
              </a:rPr>
              <a:t>chosen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b="1" i="1" dirty="0" err="1" smtClean="0">
                <a:solidFill>
                  <a:schemeClr val="bg2"/>
                </a:solidFill>
              </a:rPr>
              <a:t>plaintext</a:t>
            </a:r>
            <a:r>
              <a:rPr lang="pl-PL" sz="2200" b="1" i="1" dirty="0" smtClean="0">
                <a:solidFill>
                  <a:schemeClr val="bg2"/>
                </a:solidFill>
              </a:rPr>
              <a:t> </a:t>
            </a:r>
            <a:r>
              <a:rPr lang="pl-PL" sz="2200" i="1" dirty="0" smtClean="0"/>
              <a:t>— atakujący ma </a:t>
            </a:r>
            <a:r>
              <a:rPr lang="pl-PL" sz="2200" dirty="0" smtClean="0"/>
              <a:t>możliwość wielokrotnego szyfrowania tekstu jawnego, który jest modyfikowany w zależności od uzyskanych wcześniej wyników</a:t>
            </a:r>
            <a:endParaRPr lang="pl-PL" sz="2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rodzaje ataku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Eli </a:t>
            </a:r>
            <a:r>
              <a:rPr lang="pl-PL" dirty="0" err="1" smtClean="0"/>
              <a:t>Biham</a:t>
            </a:r>
            <a:r>
              <a:rPr lang="pl-PL" dirty="0" smtClean="0"/>
              <a:t> i </a:t>
            </a:r>
            <a:r>
              <a:rPr lang="pl-PL" dirty="0" err="1" smtClean="0"/>
              <a:t>Adi</a:t>
            </a:r>
            <a:r>
              <a:rPr lang="pl-PL" dirty="0" smtClean="0"/>
              <a:t> </a:t>
            </a:r>
            <a:r>
              <a:rPr lang="pl-PL" dirty="0" err="1" smtClean="0"/>
              <a:t>Shamir</a:t>
            </a:r>
            <a:r>
              <a:rPr lang="pl-PL" dirty="0" smtClean="0"/>
              <a:t> w 1990 r. znaleźli metodę ataku na DES przy wybranym tekście jawnym, która okazała się bardziej efektywna niż przeszukiwanie wszystkich możliwości (atak brutalny). </a:t>
            </a:r>
          </a:p>
          <a:p>
            <a:pPr lvl="1"/>
            <a:r>
              <a:rPr lang="pl-PL" dirty="0" smtClean="0"/>
              <a:t>W </a:t>
            </a:r>
            <a:r>
              <a:rPr lang="pl-PL" dirty="0" err="1" smtClean="0"/>
              <a:t>kryptoanalizie</a:t>
            </a:r>
            <a:r>
              <a:rPr lang="pl-PL" dirty="0" smtClean="0"/>
              <a:t> różnicowej porównuje się pary kryptogramów, które powstały w wyniku zaszyfrowania par tekstów jawnych o ustalonych różnicach.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Kryptoanaliza</a:t>
            </a:r>
            <a:r>
              <a:rPr lang="pl-PL" dirty="0" smtClean="0"/>
              <a:t> różnicowa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Przypuśćmy, że mamy dwa bloki o równej długości </a:t>
            </a:r>
            <a:r>
              <a:rPr lang="pl-PL" i="1" dirty="0" smtClean="0"/>
              <a:t>X</a:t>
            </a:r>
            <a:r>
              <a:rPr lang="pl-PL" dirty="0" smtClean="0"/>
              <a:t> i </a:t>
            </a:r>
            <a:r>
              <a:rPr lang="pl-PL" i="1" dirty="0" smtClean="0"/>
              <a:t>X’</a:t>
            </a:r>
            <a:r>
              <a:rPr lang="pl-PL" dirty="0" smtClean="0"/>
              <a:t> i wprowadzimy różnice obu bloków </a:t>
            </a:r>
            <a:r>
              <a:rPr lang="pl-PL" dirty="0" err="1" smtClean="0">
                <a:sym typeface="Symbol"/>
              </a:rPr>
              <a:t></a:t>
            </a:r>
            <a:r>
              <a:rPr lang="pl-PL" i="1" dirty="0" err="1" smtClean="0"/>
              <a:t>X</a:t>
            </a:r>
            <a:r>
              <a:rPr lang="pl-PL" dirty="0" smtClean="0"/>
              <a:t> = </a:t>
            </a:r>
            <a:r>
              <a:rPr lang="pl-PL" i="1" dirty="0" smtClean="0"/>
              <a:t>X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 </a:t>
            </a:r>
            <a:r>
              <a:rPr lang="pl-PL" i="1" dirty="0" smtClean="0"/>
              <a:t>X</a:t>
            </a:r>
            <a:r>
              <a:rPr lang="pl-PL" dirty="0" smtClean="0"/>
              <a:t> (operacja dodawania modulo dwa odpowiadających sobie bitów obu bloków — operacja XOR— w wyniku dostajemy jedynki na tych miejscach gdzie ciągi bitów się różnią). </a:t>
            </a:r>
          </a:p>
          <a:p>
            <a:pPr lvl="2"/>
            <a:r>
              <a:rPr lang="pl-PL" dirty="0" smtClean="0"/>
              <a:t>Rozważmy parę wejściową X i X’ tekstów jawnych           i uwzględniając fakt, że operacje liniowe nie zmieniają różnicy X, co dotyczy także operacji XOR z kluczem </a:t>
            </a:r>
            <a:r>
              <a:rPr lang="pl-PL" i="1" dirty="0" smtClean="0"/>
              <a:t>K</a:t>
            </a:r>
            <a:r>
              <a:rPr lang="pl-PL" i="1" baseline="-25000" dirty="0" smtClean="0"/>
              <a:t>i</a:t>
            </a:r>
            <a:r>
              <a:rPr lang="pl-PL" dirty="0" smtClean="0"/>
              <a:t>, która daje:</a:t>
            </a:r>
          </a:p>
          <a:p>
            <a:pPr lvl="4">
              <a:buNone/>
            </a:pPr>
            <a:r>
              <a:rPr lang="es-ES" sz="2400" i="1" dirty="0" smtClean="0"/>
              <a:t>Y = X </a:t>
            </a:r>
            <a:r>
              <a:rPr lang="es-ES" sz="2400" i="1" dirty="0" smtClean="0">
                <a:sym typeface="Symbol"/>
              </a:rPr>
              <a:t></a:t>
            </a:r>
            <a:r>
              <a:rPr lang="es-ES" sz="2400" i="1" dirty="0" smtClean="0"/>
              <a:t> K</a:t>
            </a:r>
            <a:r>
              <a:rPr lang="es-ES" sz="2400" i="1" baseline="-25000" dirty="0" smtClean="0"/>
              <a:t>i</a:t>
            </a:r>
            <a:r>
              <a:rPr lang="es-ES" sz="2400" i="1" dirty="0" smtClean="0"/>
              <a:t>, Y</a:t>
            </a:r>
            <a:r>
              <a:rPr lang="pl-PL" sz="2400" i="1" dirty="0" smtClean="0"/>
              <a:t>’</a:t>
            </a:r>
            <a:r>
              <a:rPr lang="es-ES" sz="2400" i="1" dirty="0" smtClean="0"/>
              <a:t> = X</a:t>
            </a:r>
            <a:r>
              <a:rPr lang="pl-PL" sz="2400" i="1" dirty="0" smtClean="0"/>
              <a:t>’ </a:t>
            </a:r>
            <a:r>
              <a:rPr lang="pl-PL" sz="2400" i="1" dirty="0" smtClean="0">
                <a:sym typeface="Symbol"/>
              </a:rPr>
              <a:t></a:t>
            </a:r>
            <a:r>
              <a:rPr lang="es-ES" sz="2400" i="1" dirty="0" smtClean="0"/>
              <a:t>  K</a:t>
            </a:r>
            <a:r>
              <a:rPr lang="es-ES" sz="2400" i="1" baseline="-25000" dirty="0" smtClean="0"/>
              <a:t>i</a:t>
            </a:r>
            <a:r>
              <a:rPr lang="es-ES" sz="2400" i="1" dirty="0" smtClean="0"/>
              <a:t>,</a:t>
            </a:r>
          </a:p>
          <a:p>
            <a:pPr lvl="4">
              <a:buNone/>
            </a:pPr>
            <a:r>
              <a:rPr lang="pl-PL" sz="2400" i="1" dirty="0" err="1" smtClean="0">
                <a:sym typeface="Symbol"/>
              </a:rPr>
              <a:t></a:t>
            </a:r>
            <a:r>
              <a:rPr lang="pl-PL" sz="2400" i="1" dirty="0" err="1" smtClean="0"/>
              <a:t>Y</a:t>
            </a:r>
            <a:r>
              <a:rPr lang="pl-PL" sz="2400" i="1" dirty="0" smtClean="0"/>
              <a:t> = (X </a:t>
            </a:r>
            <a:r>
              <a:rPr lang="pl-PL" sz="2400" i="1" dirty="0" smtClean="0">
                <a:sym typeface="Symbol"/>
              </a:rPr>
              <a:t></a:t>
            </a:r>
            <a:r>
              <a:rPr lang="pl-PL" sz="2400" i="1" dirty="0" smtClean="0"/>
              <a:t> K</a:t>
            </a:r>
            <a:r>
              <a:rPr lang="pl-PL" sz="2400" i="1" baseline="-25000" dirty="0" smtClean="0"/>
              <a:t>i</a:t>
            </a:r>
            <a:r>
              <a:rPr lang="pl-PL" sz="2400" i="1" dirty="0" smtClean="0"/>
              <a:t>) </a:t>
            </a:r>
            <a:r>
              <a:rPr lang="pl-PL" sz="2400" i="1" dirty="0" smtClean="0">
                <a:sym typeface="Symbol"/>
              </a:rPr>
              <a:t></a:t>
            </a:r>
            <a:r>
              <a:rPr lang="pl-PL" sz="2400" i="1" dirty="0" smtClean="0"/>
              <a:t> (</a:t>
            </a:r>
            <a:r>
              <a:rPr lang="pl-PL" sz="2400" i="1" dirty="0" err="1" smtClean="0"/>
              <a:t>X’</a:t>
            </a:r>
            <a:r>
              <a:rPr lang="pl-PL" sz="2400" i="1" dirty="0" err="1" smtClean="0">
                <a:sym typeface="Symbol"/>
              </a:rPr>
              <a:t></a:t>
            </a:r>
            <a:r>
              <a:rPr lang="pl-PL" sz="2400" i="1" dirty="0" smtClean="0"/>
              <a:t>  K</a:t>
            </a:r>
            <a:r>
              <a:rPr lang="pl-PL" sz="2400" i="1" baseline="-25000" dirty="0" smtClean="0"/>
              <a:t>i</a:t>
            </a:r>
            <a:r>
              <a:rPr lang="pl-PL" sz="2400" i="1" dirty="0" smtClean="0"/>
              <a:t>) = X </a:t>
            </a:r>
            <a:r>
              <a:rPr lang="pl-PL" sz="2400" i="1" dirty="0" smtClean="0">
                <a:sym typeface="Symbol"/>
              </a:rPr>
              <a:t></a:t>
            </a:r>
            <a:r>
              <a:rPr lang="pl-PL" sz="2400" i="1" dirty="0" smtClean="0"/>
              <a:t> X’ = </a:t>
            </a:r>
            <a:r>
              <a:rPr lang="pl-PL" sz="2400" i="1" dirty="0" err="1" smtClean="0">
                <a:sym typeface="Symbol"/>
              </a:rPr>
              <a:t></a:t>
            </a:r>
            <a:r>
              <a:rPr lang="pl-PL" sz="2400" i="1" dirty="0" err="1" smtClean="0"/>
              <a:t>X</a:t>
            </a:r>
            <a:endParaRPr lang="pl-PL" sz="2400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Kryptoanaliza</a:t>
            </a:r>
            <a:r>
              <a:rPr lang="pl-PL" dirty="0" smtClean="0"/>
              <a:t> różnicowa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19138" y="1785926"/>
            <a:ext cx="8424862" cy="4860925"/>
          </a:xfrm>
        </p:spPr>
        <p:txBody>
          <a:bodyPr/>
          <a:lstStyle/>
          <a:p>
            <a:pPr lvl="2"/>
            <a:r>
              <a:rPr lang="pl-PL" dirty="0" smtClean="0"/>
              <a:t>a więc przed wejściem do </a:t>
            </a:r>
            <a:r>
              <a:rPr lang="pl-PL" i="1" dirty="0" err="1" smtClean="0"/>
              <a:t>S</a:t>
            </a:r>
            <a:r>
              <a:rPr lang="pl-PL" dirty="0" err="1" smtClean="0"/>
              <a:t>-boksa</a:t>
            </a:r>
            <a:r>
              <a:rPr lang="pl-PL" dirty="0" smtClean="0"/>
              <a:t> różnice się zachowują i nie zależą od wartości klucza. </a:t>
            </a:r>
          </a:p>
          <a:p>
            <a:pPr lvl="2"/>
            <a:r>
              <a:rPr lang="pl-PL" dirty="0" smtClean="0"/>
              <a:t>Nieliniowym </a:t>
            </a:r>
            <a:r>
              <a:rPr lang="pl-PL" dirty="0" err="1" smtClean="0"/>
              <a:t>elementemDES’a</a:t>
            </a:r>
            <a:r>
              <a:rPr lang="pl-PL" dirty="0" smtClean="0"/>
              <a:t> są S-boksy i różnica </a:t>
            </a:r>
            <a:r>
              <a:rPr lang="pl-PL" dirty="0" err="1" smtClean="0">
                <a:sym typeface="Symbol"/>
              </a:rPr>
              <a:t></a:t>
            </a:r>
            <a:r>
              <a:rPr lang="pl-PL" dirty="0" err="1" smtClean="0"/>
              <a:t>Y</a:t>
            </a:r>
            <a:r>
              <a:rPr lang="pl-PL" dirty="0" smtClean="0"/>
              <a:t> zostanie przez </a:t>
            </a:r>
            <a:r>
              <a:rPr lang="pl-PL" i="1" dirty="0" smtClean="0"/>
              <a:t>S</a:t>
            </a:r>
            <a:r>
              <a:rPr lang="pl-PL" dirty="0" smtClean="0"/>
              <a:t>-boks na ogół zmieniona. Jeśli wynikiem działania S-boksu będzie Z = S(Y),                                   to różnica </a:t>
            </a:r>
            <a:r>
              <a:rPr lang="pl-PL" dirty="0" err="1" smtClean="0">
                <a:sym typeface="Symbol"/>
              </a:rPr>
              <a:t></a:t>
            </a:r>
            <a:r>
              <a:rPr lang="pl-PL" dirty="0" err="1" smtClean="0"/>
              <a:t>Z</a:t>
            </a:r>
            <a:r>
              <a:rPr lang="pl-PL" dirty="0" smtClean="0"/>
              <a:t> = S(Y ) </a:t>
            </a:r>
            <a:r>
              <a:rPr lang="pl-PL" dirty="0" smtClean="0">
                <a:sym typeface="Symbol"/>
              </a:rPr>
              <a:t></a:t>
            </a:r>
            <a:r>
              <a:rPr lang="pl-PL" dirty="0" smtClean="0"/>
              <a:t> S(Y’) będzie zależała od klucza </a:t>
            </a:r>
            <a:r>
              <a:rPr lang="pl-PL" i="1" dirty="0" smtClean="0"/>
              <a:t>K</a:t>
            </a:r>
            <a:r>
              <a:rPr lang="pl-PL" i="1" baseline="-25000" dirty="0" smtClean="0"/>
              <a:t>i</a:t>
            </a:r>
            <a:r>
              <a:rPr lang="pl-PL" i="1" dirty="0" smtClean="0"/>
              <a:t> </a:t>
            </a:r>
            <a:r>
              <a:rPr lang="pl-PL" dirty="0" smtClean="0"/>
              <a:t>i okazuje się, że tylko niektóre wartości dla </a:t>
            </a:r>
            <a:r>
              <a:rPr lang="pl-PL" dirty="0" err="1" smtClean="0">
                <a:sym typeface="Symbol"/>
              </a:rPr>
              <a:t></a:t>
            </a:r>
            <a:r>
              <a:rPr lang="pl-PL" dirty="0" err="1" smtClean="0"/>
              <a:t>Z</a:t>
            </a:r>
            <a:r>
              <a:rPr lang="pl-PL" dirty="0" smtClean="0"/>
              <a:t> są możliwe, a to oznacza, że możliwe jest uzyskanie informacji o kluczu</a:t>
            </a:r>
            <a:r>
              <a:rPr lang="pl-PL" i="1" dirty="0" smtClean="0"/>
              <a:t> K</a:t>
            </a:r>
            <a:r>
              <a:rPr lang="pl-PL" i="1" baseline="-25000" dirty="0" smtClean="0"/>
              <a:t>i</a:t>
            </a:r>
            <a:r>
              <a:rPr lang="pl-PL" dirty="0" smtClean="0"/>
              <a:t>.</a:t>
            </a:r>
          </a:p>
          <a:p>
            <a:pPr lvl="2"/>
            <a:r>
              <a:rPr lang="pl-PL" dirty="0" smtClean="0"/>
              <a:t>W tablicy rozkładu różnic w S-boksie S</a:t>
            </a:r>
            <a:r>
              <a:rPr lang="pl-PL" baseline="-25000" dirty="0" smtClean="0"/>
              <a:t>1</a:t>
            </a:r>
            <a:r>
              <a:rPr lang="pl-PL" dirty="0" smtClean="0"/>
              <a:t> podane są liczby możliwych </a:t>
            </a:r>
            <a:r>
              <a:rPr lang="pl-PL" dirty="0" err="1" smtClean="0">
                <a:sym typeface="Symbol"/>
              </a:rPr>
              <a:t></a:t>
            </a:r>
            <a:r>
              <a:rPr lang="pl-PL" dirty="0" err="1" smtClean="0"/>
              <a:t>Z</a:t>
            </a:r>
            <a:r>
              <a:rPr lang="pl-PL" dirty="0" smtClean="0"/>
              <a:t> dla danej różnicy </a:t>
            </a:r>
            <a:r>
              <a:rPr lang="pl-PL" dirty="0" err="1" smtClean="0">
                <a:sym typeface="Symbol"/>
              </a:rPr>
              <a:t></a:t>
            </a:r>
            <a:r>
              <a:rPr lang="pl-PL" dirty="0" err="1" smtClean="0"/>
              <a:t>X</a:t>
            </a:r>
            <a:r>
              <a:rPr lang="pl-PL" dirty="0" smtClean="0"/>
              <a:t> (różnice </a:t>
            </a:r>
            <a:r>
              <a:rPr lang="pl-PL" dirty="0" err="1" smtClean="0">
                <a:sym typeface="Symbol"/>
              </a:rPr>
              <a:t></a:t>
            </a:r>
            <a:r>
              <a:rPr lang="pl-PL" dirty="0" err="1" smtClean="0"/>
              <a:t>X</a:t>
            </a:r>
            <a:r>
              <a:rPr lang="pl-PL" dirty="0" smtClean="0"/>
              <a:t> i </a:t>
            </a:r>
            <a:r>
              <a:rPr lang="pl-PL" dirty="0" err="1" smtClean="0">
                <a:sym typeface="Symbol"/>
              </a:rPr>
              <a:t></a:t>
            </a:r>
            <a:r>
              <a:rPr lang="pl-PL" dirty="0" err="1" smtClean="0"/>
              <a:t>Z</a:t>
            </a:r>
            <a:r>
              <a:rPr lang="pl-PL" dirty="0" smtClean="0"/>
              <a:t> podane są w  układzie szesnastkowym o czym przypomina wskaźnik </a:t>
            </a:r>
            <a:r>
              <a:rPr lang="pl-PL" i="1" dirty="0" smtClean="0"/>
              <a:t>x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Kryptoanaliza</a:t>
            </a:r>
            <a:r>
              <a:rPr lang="pl-PL" dirty="0" smtClean="0"/>
              <a:t> różnicowa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Tablica rozkładu różnic w S-boksie </a:t>
            </a:r>
            <a:r>
              <a:rPr lang="pl-PL" i="1" dirty="0" smtClean="0"/>
              <a:t>S</a:t>
            </a:r>
            <a:r>
              <a:rPr lang="pl-PL" baseline="-25000" dirty="0" smtClean="0"/>
              <a:t>1</a:t>
            </a:r>
            <a:endParaRPr lang="pl-PL" baseline="-25000" dirty="0"/>
          </a:p>
        </p:txBody>
      </p:sp>
      <p:pic>
        <p:nvPicPr>
          <p:cNvPr id="5" name="Obraz 4" descr="część dr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903429"/>
            <a:ext cx="2857520" cy="47001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Obraz 5" descr="część pierw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2905288" cy="46434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Liczba znajdująca się w tablicy podzielona przez 64 określa prawdopodobieństwo wystąpienia danej różnicy </a:t>
            </a:r>
            <a:r>
              <a:rPr lang="pl-PL" dirty="0" err="1" smtClean="0">
                <a:sym typeface="Symbol"/>
              </a:rPr>
              <a:t></a:t>
            </a:r>
            <a:r>
              <a:rPr lang="pl-PL" i="1" dirty="0" err="1" smtClean="0"/>
              <a:t>Z</a:t>
            </a:r>
            <a:r>
              <a:rPr lang="pl-PL" dirty="0" smtClean="0"/>
              <a:t>. W tabeli znajdujemy wiele zer, a to oznacza, że takie różnice nie mogą wystąpić. </a:t>
            </a:r>
          </a:p>
          <a:p>
            <a:pPr lvl="2"/>
            <a:r>
              <a:rPr lang="pl-PL" dirty="0" smtClean="0"/>
              <a:t>Prawdopodobieństwa wystąpienia poszczególnych różnic znacznie się różnią i ten fakt jest wykorzystywany w </a:t>
            </a:r>
            <a:r>
              <a:rPr lang="pl-PL" dirty="0" err="1" smtClean="0"/>
              <a:t>kryptoanalizie</a:t>
            </a:r>
            <a:r>
              <a:rPr lang="pl-PL" dirty="0" smtClean="0"/>
              <a:t> różnicowej.</a:t>
            </a:r>
          </a:p>
          <a:p>
            <a:pPr lvl="2"/>
            <a:r>
              <a:rPr lang="pl-PL" dirty="0" smtClean="0"/>
              <a:t>Np.: dla </a:t>
            </a:r>
            <a:r>
              <a:rPr lang="pl-PL" dirty="0" err="1" smtClean="0">
                <a:sym typeface="Symbol"/>
              </a:rPr>
              <a:t></a:t>
            </a:r>
            <a:r>
              <a:rPr lang="pl-PL" i="1" dirty="0" err="1" smtClean="0"/>
              <a:t>X</a:t>
            </a:r>
            <a:r>
              <a:rPr lang="pl-PL" dirty="0" smtClean="0"/>
              <a:t> = 1</a:t>
            </a:r>
            <a:r>
              <a:rPr lang="pl-PL" i="1" baseline="-25000" dirty="0" smtClean="0"/>
              <a:t>x</a:t>
            </a:r>
            <a:r>
              <a:rPr lang="pl-PL" dirty="0" smtClean="0"/>
              <a:t> istnieją tylko cztery pary które dają różnicę </a:t>
            </a:r>
            <a:r>
              <a:rPr lang="pl-PL" dirty="0" err="1" smtClean="0">
                <a:sym typeface="Symbol"/>
              </a:rPr>
              <a:t></a:t>
            </a:r>
            <a:r>
              <a:rPr lang="pl-PL" i="1" dirty="0" err="1" smtClean="0"/>
              <a:t>Z</a:t>
            </a:r>
            <a:r>
              <a:rPr lang="pl-PL" dirty="0" smtClean="0"/>
              <a:t> = </a:t>
            </a:r>
            <a:r>
              <a:rPr lang="pl-PL" i="1" dirty="0" err="1" smtClean="0"/>
              <a:t>F</a:t>
            </a:r>
            <a:r>
              <a:rPr lang="pl-PL" baseline="-25000" dirty="0" err="1" smtClean="0"/>
              <a:t>x</a:t>
            </a:r>
            <a:r>
              <a:rPr lang="pl-PL" dirty="0" smtClean="0"/>
              <a:t>. Takie pary można wcześniej wyznaczyć   i w tym przypadku są to pary:</a:t>
            </a:r>
          </a:p>
          <a:p>
            <a:pPr lvl="2">
              <a:buNone/>
            </a:pPr>
            <a:r>
              <a:rPr lang="pl-PL" dirty="0" smtClean="0"/>
              <a:t>	{1</a:t>
            </a:r>
            <a:r>
              <a:rPr lang="pl-PL" i="1" dirty="0" smtClean="0"/>
              <a:t>E</a:t>
            </a:r>
            <a:r>
              <a:rPr lang="pl-PL" baseline="-25000" dirty="0" smtClean="0"/>
              <a:t>x</a:t>
            </a:r>
            <a:r>
              <a:rPr lang="pl-PL" dirty="0" smtClean="0"/>
              <a:t>, 1</a:t>
            </a:r>
            <a:r>
              <a:rPr lang="pl-PL" i="1" dirty="0" smtClean="0"/>
              <a:t>F</a:t>
            </a:r>
            <a:r>
              <a:rPr lang="pl-PL" baseline="-25000" dirty="0" smtClean="0"/>
              <a:t>x</a:t>
            </a:r>
            <a:r>
              <a:rPr lang="pl-PL" dirty="0" smtClean="0"/>
              <a:t>}, {</a:t>
            </a:r>
            <a:r>
              <a:rPr lang="pl-PL" dirty="0" err="1" smtClean="0"/>
              <a:t>1</a:t>
            </a:r>
            <a:r>
              <a:rPr lang="pl-PL" i="1" dirty="0" err="1" smtClean="0"/>
              <a:t>F</a:t>
            </a:r>
            <a:r>
              <a:rPr lang="pl-PL" baseline="-25000" dirty="0" err="1" smtClean="0"/>
              <a:t>x</a:t>
            </a:r>
            <a:r>
              <a:rPr lang="pl-PL" dirty="0" smtClean="0"/>
              <a:t>, 1</a:t>
            </a:r>
            <a:r>
              <a:rPr lang="pl-PL" i="1" dirty="0" smtClean="0"/>
              <a:t>E</a:t>
            </a:r>
            <a:r>
              <a:rPr lang="pl-PL" baseline="-25000" dirty="0" smtClean="0"/>
              <a:t>x</a:t>
            </a:r>
            <a:r>
              <a:rPr lang="pl-PL" dirty="0" smtClean="0"/>
              <a:t>}, {2</a:t>
            </a:r>
            <a:r>
              <a:rPr lang="pl-PL" i="1" dirty="0" smtClean="0"/>
              <a:t>A</a:t>
            </a:r>
            <a:r>
              <a:rPr lang="pl-PL" baseline="-25000" dirty="0" smtClean="0"/>
              <a:t>x</a:t>
            </a:r>
            <a:r>
              <a:rPr lang="pl-PL" dirty="0" smtClean="0"/>
              <a:t>, 2</a:t>
            </a:r>
            <a:r>
              <a:rPr lang="pl-PL" i="1" dirty="0" smtClean="0"/>
              <a:t>B</a:t>
            </a:r>
            <a:r>
              <a:rPr lang="pl-PL" baseline="-25000" dirty="0" smtClean="0"/>
              <a:t>x</a:t>
            </a:r>
            <a:r>
              <a:rPr lang="pl-PL" dirty="0" smtClean="0"/>
              <a:t>}, {</a:t>
            </a:r>
            <a:r>
              <a:rPr lang="pl-PL" dirty="0" err="1" smtClean="0"/>
              <a:t>2</a:t>
            </a:r>
            <a:r>
              <a:rPr lang="pl-PL" i="1" dirty="0" err="1" smtClean="0"/>
              <a:t>B</a:t>
            </a:r>
            <a:r>
              <a:rPr lang="pl-PL" baseline="-25000" dirty="0" err="1" smtClean="0"/>
              <a:t>x</a:t>
            </a:r>
            <a:r>
              <a:rPr lang="pl-PL" baseline="-25000" dirty="0" smtClean="0"/>
              <a:t>,</a:t>
            </a:r>
            <a:r>
              <a:rPr lang="pl-PL" dirty="0" smtClean="0"/>
              <a:t> 2</a:t>
            </a:r>
            <a:r>
              <a:rPr lang="pl-PL" i="1" dirty="0" smtClean="0"/>
              <a:t>A</a:t>
            </a:r>
            <a:r>
              <a:rPr lang="pl-PL" baseline="-25000" dirty="0" smtClean="0"/>
              <a:t>x</a:t>
            </a:r>
            <a:r>
              <a:rPr lang="pl-PL" dirty="0" smtClean="0"/>
              <a:t>}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Kryptoanaliza</a:t>
            </a:r>
            <a:r>
              <a:rPr lang="pl-PL" dirty="0" smtClean="0"/>
              <a:t> różnicowa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Szyfr podstawieniowy monoalfabetyczny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Szyfr Cezara</a:t>
            </a:r>
            <a:endParaRPr lang="pl-P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86058"/>
            <a:ext cx="7691491" cy="221457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Znajomość takich par oraz prawdopodobieństw ich wystąpienia pozwala przy wykorzystaniu ataku typu </a:t>
            </a:r>
            <a:r>
              <a:rPr lang="pl-PL" i="1" dirty="0" err="1" smtClean="0"/>
              <a:t>chosen</a:t>
            </a:r>
            <a:r>
              <a:rPr lang="pl-PL" i="1" dirty="0" smtClean="0"/>
              <a:t> </a:t>
            </a:r>
            <a:r>
              <a:rPr lang="pl-PL" i="1" dirty="0" err="1" smtClean="0"/>
              <a:t>plaintext</a:t>
            </a:r>
            <a:r>
              <a:rPr lang="pl-PL" i="1" dirty="0" smtClean="0"/>
              <a:t> uzyskać informacje o bitach klucza. Można w ten </a:t>
            </a:r>
            <a:r>
              <a:rPr lang="pl-PL" dirty="0" smtClean="0"/>
              <a:t>sposób znacznie ograniczyć przestrzeń możliwych kluczy.</a:t>
            </a:r>
          </a:p>
          <a:p>
            <a:pPr lvl="2"/>
            <a:r>
              <a:rPr lang="pl-PL" dirty="0" smtClean="0"/>
              <a:t>Prawdopodobnie twórcy </a:t>
            </a:r>
            <a:r>
              <a:rPr lang="pl-PL" dirty="0" err="1" smtClean="0"/>
              <a:t>DES’a</a:t>
            </a:r>
            <a:r>
              <a:rPr lang="pl-PL" dirty="0" smtClean="0"/>
              <a:t> zdawali sobie sprawę       z możliwości </a:t>
            </a:r>
            <a:r>
              <a:rPr lang="pl-PL" dirty="0" err="1" smtClean="0"/>
              <a:t>kryptoanalizy</a:t>
            </a:r>
            <a:r>
              <a:rPr lang="pl-PL" dirty="0" smtClean="0"/>
              <a:t> różnicowej, chociaż pojawiła się ona później niż sam DES. Liczba rund </a:t>
            </a:r>
            <a:r>
              <a:rPr lang="pl-PL" dirty="0" err="1" smtClean="0"/>
              <a:t>DES’a</a:t>
            </a:r>
            <a:r>
              <a:rPr lang="pl-PL" dirty="0" smtClean="0"/>
              <a:t> została wybrana w taki sposób, że nawet korzystanie                    z </a:t>
            </a:r>
            <a:r>
              <a:rPr lang="pl-PL" dirty="0" err="1" smtClean="0"/>
              <a:t>kryptoanalizy</a:t>
            </a:r>
            <a:r>
              <a:rPr lang="pl-PL" dirty="0" smtClean="0"/>
              <a:t> różnicowej wymaga dużych nakładów (mocy obliczeniowych) dla złamania szyfru.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Kryptoanaliza</a:t>
            </a:r>
            <a:r>
              <a:rPr lang="pl-PL" dirty="0" smtClean="0"/>
              <a:t> różnicowa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Inna metoda </a:t>
            </a:r>
            <a:r>
              <a:rPr lang="pl-PL" dirty="0" err="1" smtClean="0"/>
              <a:t>kryptoanalizy</a:t>
            </a:r>
            <a:r>
              <a:rPr lang="pl-PL" dirty="0" smtClean="0"/>
              <a:t> jest </a:t>
            </a:r>
            <a:r>
              <a:rPr lang="pl-PL" b="1" dirty="0" err="1" smtClean="0">
                <a:solidFill>
                  <a:schemeClr val="bg2"/>
                </a:solidFill>
              </a:rPr>
              <a:t>kryptoanaliza</a:t>
            </a:r>
            <a:r>
              <a:rPr lang="pl-PL" b="1" dirty="0" smtClean="0">
                <a:solidFill>
                  <a:schemeClr val="bg2"/>
                </a:solidFill>
              </a:rPr>
              <a:t> liniowa </a:t>
            </a:r>
            <a:r>
              <a:rPr lang="pl-PL" dirty="0" smtClean="0"/>
              <a:t>zaproponowana przez </a:t>
            </a:r>
            <a:r>
              <a:rPr lang="pl-PL" dirty="0" err="1" smtClean="0"/>
              <a:t>Mitsuru</a:t>
            </a:r>
            <a:r>
              <a:rPr lang="pl-PL" dirty="0" smtClean="0"/>
              <a:t> </a:t>
            </a:r>
            <a:r>
              <a:rPr lang="pl-PL" dirty="0" err="1" smtClean="0"/>
              <a:t>Matsui</a:t>
            </a:r>
            <a:r>
              <a:rPr lang="pl-PL" dirty="0" smtClean="0"/>
              <a:t> w 1993 r. </a:t>
            </a:r>
          </a:p>
          <a:p>
            <a:pPr lvl="2"/>
            <a:endParaRPr lang="pl-PL" b="1" dirty="0" smtClean="0"/>
          </a:p>
          <a:p>
            <a:pPr lvl="2"/>
            <a:r>
              <a:rPr lang="pl-PL" b="1" dirty="0" smtClean="0"/>
              <a:t>Idea </a:t>
            </a:r>
            <a:r>
              <a:rPr lang="pl-PL" b="1" dirty="0" err="1" smtClean="0"/>
              <a:t>kryptoanalizy</a:t>
            </a:r>
            <a:r>
              <a:rPr lang="pl-PL" b="1" dirty="0" smtClean="0"/>
              <a:t> liniowej </a:t>
            </a:r>
            <a:r>
              <a:rPr lang="pl-PL" dirty="0" smtClean="0"/>
              <a:t>polega na opisie działania urządzenia szyfrującego poprzez aproksymacje liniową. Mimo, że S-boksy </a:t>
            </a:r>
            <a:r>
              <a:rPr lang="pl-PL" dirty="0" err="1" smtClean="0"/>
              <a:t>DES’a</a:t>
            </a:r>
            <a:r>
              <a:rPr lang="pl-PL" dirty="0" smtClean="0"/>
              <a:t> są elementami nieliniowymi, to mogą być one aproksymowane formułami liniowymi. </a:t>
            </a:r>
          </a:p>
          <a:p>
            <a:pPr lvl="2"/>
            <a:endParaRPr lang="pl-PL" dirty="0" smtClean="0"/>
          </a:p>
          <a:p>
            <a:pPr lvl="2"/>
            <a:r>
              <a:rPr lang="pl-PL" dirty="0" smtClean="0"/>
              <a:t>Oznacza to, że zależności liniowe aproksymujące działanie S-boksu są spełnione z prawdopodobieństwem rożnym niż ½.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Kryptoanaliza</a:t>
            </a:r>
            <a:r>
              <a:rPr lang="pl-PL" dirty="0" smtClean="0"/>
              <a:t> liniowa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Jeśli np. wiemy, że pomiędzy bitami klucza </a:t>
            </a:r>
            <a:r>
              <a:rPr lang="pl-PL" i="1" dirty="0" smtClean="0"/>
              <a:t>k</a:t>
            </a:r>
            <a:r>
              <a:rPr lang="pl-PL" i="1" baseline="-25000" dirty="0" smtClean="0"/>
              <a:t>i</a:t>
            </a:r>
            <a:r>
              <a:rPr lang="pl-PL" dirty="0" smtClean="0"/>
              <a:t>, tekstu jawnego </a:t>
            </a:r>
            <a:r>
              <a:rPr lang="pl-PL" i="1" dirty="0" smtClean="0"/>
              <a:t>m</a:t>
            </a:r>
            <a:r>
              <a:rPr lang="pl-PL" i="1" baseline="-25000" dirty="0" smtClean="0"/>
              <a:t>i</a:t>
            </a:r>
            <a:r>
              <a:rPr lang="pl-PL" baseline="-25000" dirty="0" smtClean="0"/>
              <a:t> </a:t>
            </a:r>
            <a:r>
              <a:rPr lang="pl-PL" dirty="0" smtClean="0"/>
              <a:t>oraz kryptogramu </a:t>
            </a:r>
            <a:r>
              <a:rPr lang="pl-PL" i="1" dirty="0" smtClean="0"/>
              <a:t>c</a:t>
            </a:r>
            <a:r>
              <a:rPr lang="pl-PL" i="1" baseline="-25000" dirty="0" smtClean="0"/>
              <a:t>i</a:t>
            </a:r>
            <a:r>
              <a:rPr lang="pl-PL" dirty="0" smtClean="0"/>
              <a:t> zachodzą z prawdopodobieństwem 90% zależności</a:t>
            </a:r>
          </a:p>
          <a:p>
            <a:pPr lvl="4">
              <a:buNone/>
            </a:pPr>
            <a:r>
              <a:rPr lang="nn-NO" sz="2400" i="1" dirty="0" smtClean="0"/>
              <a:t>m</a:t>
            </a:r>
            <a:r>
              <a:rPr lang="nn-NO" sz="2400" i="1" baseline="-25000" dirty="0" smtClean="0"/>
              <a:t>15</a:t>
            </a:r>
            <a:r>
              <a:rPr lang="nn-NO" sz="2400" i="1" dirty="0" smtClean="0"/>
              <a:t> </a:t>
            </a:r>
            <a:r>
              <a:rPr lang="nn-NO" sz="2400" dirty="0" smtClean="0">
                <a:sym typeface="Symbol"/>
              </a:rPr>
              <a:t></a:t>
            </a:r>
            <a:r>
              <a:rPr lang="nn-NO" sz="2400" i="1" dirty="0" smtClean="0"/>
              <a:t> k</a:t>
            </a:r>
            <a:r>
              <a:rPr lang="nn-NO" sz="2400" i="1" baseline="-25000" dirty="0" smtClean="0"/>
              <a:t>2</a:t>
            </a:r>
            <a:r>
              <a:rPr lang="pl-PL" sz="2400" i="1" baseline="-25000" dirty="0" smtClean="0"/>
              <a:t> </a:t>
            </a:r>
            <a:r>
              <a:rPr lang="nn-NO" sz="2400" i="1" dirty="0" smtClean="0"/>
              <a:t> </a:t>
            </a:r>
            <a:r>
              <a:rPr lang="nn-NO" sz="2400" dirty="0" smtClean="0">
                <a:sym typeface="Symbol"/>
              </a:rPr>
              <a:t></a:t>
            </a:r>
            <a:r>
              <a:rPr lang="nn-NO" sz="2400" i="1" dirty="0" smtClean="0"/>
              <a:t> m</a:t>
            </a:r>
            <a:r>
              <a:rPr lang="nn-NO" sz="2400" i="1" baseline="-25000" dirty="0" smtClean="0"/>
              <a:t>7</a:t>
            </a:r>
            <a:r>
              <a:rPr lang="nn-NO" sz="2400" i="1" dirty="0" smtClean="0"/>
              <a:t> </a:t>
            </a:r>
            <a:r>
              <a:rPr lang="nn-NO" sz="2400" dirty="0" smtClean="0">
                <a:sym typeface="Symbol"/>
              </a:rPr>
              <a:t></a:t>
            </a:r>
            <a:r>
              <a:rPr lang="nn-NO" sz="2400" i="1" dirty="0" smtClean="0"/>
              <a:t> </a:t>
            </a:r>
            <a:r>
              <a:rPr lang="pl-PL" sz="2400" i="1" dirty="0" smtClean="0"/>
              <a:t> </a:t>
            </a:r>
            <a:r>
              <a:rPr lang="nn-NO" sz="2400" i="1" dirty="0" smtClean="0"/>
              <a:t>k</a:t>
            </a:r>
            <a:r>
              <a:rPr lang="nn-NO" sz="2400" i="1" baseline="-25000" dirty="0" smtClean="0"/>
              <a:t>6</a:t>
            </a:r>
            <a:r>
              <a:rPr lang="nn-NO" sz="2400" i="1" dirty="0" smtClean="0"/>
              <a:t> = c</a:t>
            </a:r>
            <a:r>
              <a:rPr lang="nn-NO" sz="2400" i="1" baseline="-25000" dirty="0" smtClean="0"/>
              <a:t>2</a:t>
            </a:r>
            <a:r>
              <a:rPr lang="nn-NO" sz="2400" i="1" dirty="0" smtClean="0"/>
              <a:t> </a:t>
            </a:r>
            <a:r>
              <a:rPr lang="nn-NO" sz="2400" dirty="0" smtClean="0">
                <a:sym typeface="Symbol"/>
              </a:rPr>
              <a:t></a:t>
            </a:r>
            <a:r>
              <a:rPr lang="pl-PL" sz="2400" i="1" dirty="0" smtClean="0"/>
              <a:t> </a:t>
            </a:r>
            <a:r>
              <a:rPr lang="nn-NO" sz="2400" i="1" dirty="0" smtClean="0"/>
              <a:t>m</a:t>
            </a:r>
            <a:r>
              <a:rPr lang="nn-NO" sz="2400" i="1" baseline="-25000" dirty="0" smtClean="0"/>
              <a:t>5</a:t>
            </a:r>
            <a:r>
              <a:rPr lang="nn-NO" sz="2400" i="1" dirty="0" smtClean="0"/>
              <a:t> </a:t>
            </a:r>
            <a:r>
              <a:rPr lang="nn-NO" sz="2400" dirty="0" smtClean="0">
                <a:sym typeface="Symbol"/>
              </a:rPr>
              <a:t></a:t>
            </a:r>
            <a:r>
              <a:rPr lang="nn-NO" sz="2400" i="1" dirty="0" smtClean="0"/>
              <a:t> c</a:t>
            </a:r>
            <a:r>
              <a:rPr lang="nn-NO" sz="2400" i="1" baseline="-25000" dirty="0" smtClean="0"/>
              <a:t>7</a:t>
            </a:r>
          </a:p>
          <a:p>
            <a:pPr lvl="4">
              <a:buNone/>
            </a:pPr>
            <a:r>
              <a:rPr lang="nn-NO" sz="2400" i="1" dirty="0" smtClean="0"/>
              <a:t>m</a:t>
            </a:r>
            <a:r>
              <a:rPr lang="nn-NO" sz="2400" i="1" baseline="-25000" dirty="0" smtClean="0"/>
              <a:t>8</a:t>
            </a:r>
            <a:r>
              <a:rPr lang="nn-NO" sz="2400" i="1" dirty="0" smtClean="0"/>
              <a:t> </a:t>
            </a:r>
            <a:r>
              <a:rPr lang="nn-NO" sz="2400" dirty="0" smtClean="0">
                <a:sym typeface="Symbol"/>
              </a:rPr>
              <a:t></a:t>
            </a:r>
            <a:r>
              <a:rPr lang="nn-NO" sz="2400" i="1" dirty="0" smtClean="0"/>
              <a:t> k</a:t>
            </a:r>
            <a:r>
              <a:rPr lang="nn-NO" sz="2400" i="1" baseline="-25000" dirty="0" smtClean="0"/>
              <a:t>2</a:t>
            </a:r>
            <a:r>
              <a:rPr lang="nn-NO" sz="2400" i="1" dirty="0" smtClean="0"/>
              <a:t> </a:t>
            </a:r>
            <a:r>
              <a:rPr lang="nn-NO" sz="2400" dirty="0" smtClean="0">
                <a:sym typeface="Symbol"/>
              </a:rPr>
              <a:t></a:t>
            </a:r>
            <a:r>
              <a:rPr lang="nn-NO" sz="2400" i="1" dirty="0" smtClean="0"/>
              <a:t> k</a:t>
            </a:r>
            <a:r>
              <a:rPr lang="nn-NO" sz="2400" i="1" baseline="-25000" dirty="0" smtClean="0"/>
              <a:t>6</a:t>
            </a:r>
            <a:r>
              <a:rPr lang="nn-NO" sz="2400" i="1" dirty="0" smtClean="0"/>
              <a:t> = c</a:t>
            </a:r>
            <a:r>
              <a:rPr lang="nn-NO" sz="2400" i="1" baseline="-25000" dirty="0" smtClean="0"/>
              <a:t>5</a:t>
            </a:r>
            <a:r>
              <a:rPr lang="nn-NO" sz="2400" i="1" dirty="0" smtClean="0"/>
              <a:t> </a:t>
            </a:r>
            <a:r>
              <a:rPr lang="nn-NO" sz="2400" dirty="0" smtClean="0">
                <a:sym typeface="Symbol"/>
              </a:rPr>
              <a:t></a:t>
            </a:r>
            <a:r>
              <a:rPr lang="nn-NO" sz="2400" dirty="0" smtClean="0"/>
              <a:t> </a:t>
            </a:r>
            <a:r>
              <a:rPr lang="nn-NO" sz="2400" i="1" dirty="0" smtClean="0"/>
              <a:t>c</a:t>
            </a:r>
            <a:r>
              <a:rPr lang="nn-NO" sz="2400" i="1" baseline="-25000" dirty="0" smtClean="0"/>
              <a:t>6</a:t>
            </a:r>
            <a:r>
              <a:rPr lang="nn-NO" i="1" dirty="0" smtClean="0"/>
              <a:t>,</a:t>
            </a:r>
          </a:p>
          <a:p>
            <a:pPr lvl="2">
              <a:buNone/>
            </a:pPr>
            <a:r>
              <a:rPr lang="pl-PL" dirty="0" smtClean="0"/>
              <a:t>	to znając </a:t>
            </a:r>
            <a:r>
              <a:rPr lang="pl-PL" i="1" dirty="0" smtClean="0"/>
              <a:t>m</a:t>
            </a:r>
            <a:r>
              <a:rPr lang="pl-PL" i="1" baseline="-25000" dirty="0" smtClean="0"/>
              <a:t>i</a:t>
            </a:r>
            <a:r>
              <a:rPr lang="pl-PL" dirty="0" smtClean="0"/>
              <a:t> i </a:t>
            </a:r>
            <a:r>
              <a:rPr lang="pl-PL" i="1" dirty="0" smtClean="0"/>
              <a:t>c</a:t>
            </a:r>
            <a:r>
              <a:rPr lang="pl-PL" i="1" baseline="-25000" dirty="0" smtClean="0"/>
              <a:t>i</a:t>
            </a:r>
            <a:r>
              <a:rPr lang="pl-PL" dirty="0" smtClean="0"/>
              <a:t> możemy z takim samym prawdopodobieństwem wyznaczyć </a:t>
            </a:r>
            <a:r>
              <a:rPr lang="pl-PL" i="1" dirty="0" smtClean="0"/>
              <a:t>k</a:t>
            </a:r>
            <a:r>
              <a:rPr lang="pl-PL" i="1" baseline="-25000" dirty="0" smtClean="0"/>
              <a:t>2</a:t>
            </a:r>
            <a:r>
              <a:rPr lang="pl-PL" i="1" dirty="0" smtClean="0"/>
              <a:t> </a:t>
            </a:r>
            <a:r>
              <a:rPr lang="pl-PL" dirty="0" smtClean="0">
                <a:sym typeface="Symbol"/>
              </a:rPr>
              <a:t></a:t>
            </a:r>
            <a:r>
              <a:rPr lang="pl-PL" dirty="0" smtClean="0"/>
              <a:t> </a:t>
            </a:r>
            <a:r>
              <a:rPr lang="pl-PL" i="1" dirty="0" smtClean="0"/>
              <a:t>k</a:t>
            </a:r>
            <a:r>
              <a:rPr lang="pl-PL" i="1" baseline="-25000" dirty="0" smtClean="0"/>
              <a:t>6</a:t>
            </a:r>
            <a:r>
              <a:rPr lang="pl-PL" dirty="0" smtClean="0"/>
              <a:t>. Oczywiście tego typu zależności należy najpierw znaleźć.</a:t>
            </a:r>
          </a:p>
          <a:p>
            <a:pPr lvl="3"/>
            <a:endParaRPr lang="pl-PL" i="1" dirty="0" smtClean="0">
              <a:solidFill>
                <a:srgbClr val="00B050"/>
              </a:solidFill>
            </a:endParaRPr>
          </a:p>
          <a:p>
            <a:pPr lvl="3"/>
            <a:r>
              <a:rPr lang="pl-PL" i="1" dirty="0" smtClean="0">
                <a:solidFill>
                  <a:srgbClr val="00B050"/>
                </a:solidFill>
              </a:rPr>
              <a:t>Dla </a:t>
            </a:r>
            <a:r>
              <a:rPr lang="pl-PL" i="1" dirty="0" err="1" smtClean="0">
                <a:solidFill>
                  <a:srgbClr val="00B050"/>
                </a:solidFill>
              </a:rPr>
              <a:t>DES’a</a:t>
            </a:r>
            <a:r>
              <a:rPr lang="pl-PL" i="1" dirty="0" smtClean="0">
                <a:solidFill>
                  <a:srgbClr val="00B050"/>
                </a:solidFill>
              </a:rPr>
              <a:t> przy ataku typu </a:t>
            </a:r>
            <a:r>
              <a:rPr lang="pl-PL" i="1" dirty="0" err="1" smtClean="0">
                <a:solidFill>
                  <a:srgbClr val="00B050"/>
                </a:solidFill>
              </a:rPr>
              <a:t>known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</a:rPr>
              <a:t>plaintext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</a:rPr>
              <a:t>kryptoanaliza</a:t>
            </a:r>
            <a:r>
              <a:rPr lang="pl-PL" i="1" dirty="0" smtClean="0">
                <a:solidFill>
                  <a:srgbClr val="00B050"/>
                </a:solidFill>
              </a:rPr>
              <a:t> liniowa wymaga średnio 2</a:t>
            </a:r>
            <a:r>
              <a:rPr lang="pl-PL" i="1" baseline="30000" dirty="0" smtClean="0">
                <a:solidFill>
                  <a:srgbClr val="00B050"/>
                </a:solidFill>
              </a:rPr>
              <a:t>43</a:t>
            </a:r>
            <a:r>
              <a:rPr lang="pl-PL" sz="1000" i="1" dirty="0" smtClean="0">
                <a:solidFill>
                  <a:srgbClr val="00B050"/>
                </a:solidFill>
              </a:rPr>
              <a:t> </a:t>
            </a:r>
            <a:r>
              <a:rPr lang="pl-PL" i="1" dirty="0" smtClean="0">
                <a:solidFill>
                  <a:srgbClr val="00B050"/>
                </a:solidFill>
              </a:rPr>
              <a:t>par tekst jawny-kryptogram do znalezienia klucza. </a:t>
            </a:r>
            <a:r>
              <a:rPr lang="pl-PL" i="1" dirty="0" err="1" smtClean="0">
                <a:solidFill>
                  <a:srgbClr val="00B050"/>
                </a:solidFill>
              </a:rPr>
              <a:t>Matsui</a:t>
            </a:r>
            <a:r>
              <a:rPr lang="pl-PL" i="1" dirty="0" smtClean="0">
                <a:solidFill>
                  <a:srgbClr val="00B050"/>
                </a:solidFill>
              </a:rPr>
              <a:t> w 1994 r. potrzebował 50 dni aby na 12 komputerach HP 9735 obliczyć klucz </a:t>
            </a:r>
            <a:r>
              <a:rPr lang="pl-PL" i="1" dirty="0" err="1" smtClean="0">
                <a:solidFill>
                  <a:srgbClr val="00B050"/>
                </a:solidFill>
              </a:rPr>
              <a:t>DES’a</a:t>
            </a:r>
            <a:r>
              <a:rPr lang="pl-PL" i="1" dirty="0" smtClean="0">
                <a:solidFill>
                  <a:srgbClr val="00B050"/>
                </a:solidFill>
              </a:rPr>
              <a:t>!</a:t>
            </a:r>
            <a:endParaRPr lang="pl-PL" i="1" dirty="0">
              <a:solidFill>
                <a:srgbClr val="00B05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Kryptoanaliza</a:t>
            </a:r>
            <a:r>
              <a:rPr lang="pl-PL" dirty="0" smtClean="0"/>
              <a:t> liniowa</a:t>
            </a:r>
            <a:endParaRPr lang="pl-PL" dirty="0"/>
          </a:p>
        </p:txBody>
      </p:sp>
    </p:spTree>
  </p:cSld>
  <p:clrMapOvr>
    <a:masterClrMapping/>
  </p:clrMapOvr>
  <p:transition>
    <p:randomBar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0225" indent="-530225"/>
            <a:r>
              <a:rPr lang="pl-PL" sz="2400" dirty="0" smtClean="0"/>
              <a:t> M. </a:t>
            </a:r>
            <a:r>
              <a:rPr lang="pl-PL" sz="2400" dirty="0" err="1" smtClean="0"/>
              <a:t>Kutyłowski</a:t>
            </a:r>
            <a:r>
              <a:rPr lang="pl-PL" sz="2400" dirty="0" smtClean="0"/>
              <a:t> i W. B. </a:t>
            </a:r>
            <a:r>
              <a:rPr lang="pl-PL" sz="2400" dirty="0" err="1" smtClean="0"/>
              <a:t>Strothmann</a:t>
            </a:r>
            <a:r>
              <a:rPr lang="pl-PL" sz="2400" dirty="0" smtClean="0"/>
              <a:t> </a:t>
            </a:r>
            <a:r>
              <a:rPr lang="pl-PL" sz="2400" i="1" dirty="0" smtClean="0"/>
              <a:t>Kryptografia: Teoria i praktyka zabezpieczania systemów komputerowych, Wyd. </a:t>
            </a:r>
            <a:r>
              <a:rPr lang="pl-PL" sz="2400" dirty="0" smtClean="0"/>
              <a:t>READ ME, Warszawa, 1999, drugie wydanie dostępne w księgarniach;</a:t>
            </a:r>
          </a:p>
          <a:p>
            <a:pPr marL="530225" indent="-530225"/>
            <a:r>
              <a:rPr lang="pl-PL" sz="2400" dirty="0" smtClean="0"/>
              <a:t>B. </a:t>
            </a:r>
            <a:r>
              <a:rPr lang="pl-PL" sz="2400" dirty="0" err="1" smtClean="0"/>
              <a:t>Schneier</a:t>
            </a:r>
            <a:r>
              <a:rPr lang="pl-PL" sz="2400" dirty="0" smtClean="0"/>
              <a:t> </a:t>
            </a:r>
            <a:r>
              <a:rPr lang="pl-PL" sz="2400" i="1" dirty="0" smtClean="0"/>
              <a:t>Kryptografia dla praktyków, WNT, Warszawa, </a:t>
            </a:r>
            <a:r>
              <a:rPr lang="pl-PL" sz="2400" dirty="0" smtClean="0"/>
              <a:t>2002, wydanie drugie</a:t>
            </a:r>
          </a:p>
          <a:p>
            <a:pPr marL="530225" indent="-530225"/>
            <a:r>
              <a:rPr lang="pl-PL" sz="2400" dirty="0" smtClean="0"/>
              <a:t>R. </a:t>
            </a:r>
            <a:r>
              <a:rPr lang="pl-PL" sz="2400" dirty="0" err="1" smtClean="0"/>
              <a:t>Wobst</a:t>
            </a:r>
            <a:r>
              <a:rPr lang="pl-PL" sz="2400" dirty="0" smtClean="0"/>
              <a:t>, </a:t>
            </a:r>
            <a:r>
              <a:rPr lang="pl-PL" sz="2400" i="1" dirty="0" smtClean="0"/>
              <a:t>Kryptologia. Budowa i łamanie zabezpieczeń, </a:t>
            </a:r>
            <a:r>
              <a:rPr lang="pl-PL" sz="2400" dirty="0" smtClean="0"/>
              <a:t>RM, Warszawa, 2002</a:t>
            </a:r>
          </a:p>
          <a:p>
            <a:r>
              <a:rPr lang="nl-NL" sz="2400" dirty="0" smtClean="0"/>
              <a:t>A. J. Menezes, P. C. van Oorschot, S. A. Vanstone</a:t>
            </a:r>
            <a:r>
              <a:rPr lang="pl-PL" sz="2400" dirty="0" smtClean="0"/>
              <a:t> </a:t>
            </a:r>
            <a:r>
              <a:rPr lang="pl-PL" sz="2400" i="1" dirty="0" smtClean="0"/>
              <a:t>Kryptografia stosowana, WNT, Warszawa, 2005;</a:t>
            </a:r>
          </a:p>
          <a:p>
            <a:r>
              <a:rPr lang="en-US" sz="2400" i="1" dirty="0" smtClean="0"/>
              <a:t>Handbook of Applied Cryptography, CRC Press, 1997, New</a:t>
            </a:r>
            <a:r>
              <a:rPr lang="pl-PL" sz="2400" i="1" dirty="0" smtClean="0"/>
              <a:t> </a:t>
            </a:r>
            <a:r>
              <a:rPr lang="pl-PL" sz="2400" dirty="0" smtClean="0"/>
              <a:t>York, dostępna w Internecie</a:t>
            </a:r>
          </a:p>
          <a:p>
            <a:r>
              <a:rPr lang="en-US" sz="2400" dirty="0" smtClean="0"/>
              <a:t>W. Stein </a:t>
            </a:r>
            <a:r>
              <a:rPr lang="en-US" sz="2400" i="1" dirty="0" smtClean="0"/>
              <a:t>An Explicit Approach to Elementary Number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Theory</a:t>
            </a:r>
            <a:r>
              <a:rPr lang="pl-PL" sz="2400" i="1" dirty="0" smtClean="0"/>
              <a:t> </a:t>
            </a:r>
            <a:r>
              <a:rPr lang="pl-PL" dirty="0" smtClean="0"/>
              <a:t>http://modular.fas.harvard.edu/edu/Fall2001/124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S. J. </a:t>
            </a:r>
            <a:r>
              <a:rPr lang="pl-PL" dirty="0" err="1" smtClean="0"/>
              <a:t>Lomonaco</a:t>
            </a:r>
            <a:r>
              <a:rPr lang="pl-PL" dirty="0" smtClean="0"/>
              <a:t> </a:t>
            </a:r>
            <a:r>
              <a:rPr lang="pl-PL" i="1" dirty="0" smtClean="0"/>
              <a:t>A </a:t>
            </a:r>
            <a:r>
              <a:rPr lang="pl-PL" i="1" dirty="0" err="1" smtClean="0"/>
              <a:t>quick</a:t>
            </a:r>
            <a:r>
              <a:rPr lang="pl-PL" i="1" dirty="0" smtClean="0"/>
              <a:t> </a:t>
            </a:r>
            <a:r>
              <a:rPr lang="pl-PL" i="1" dirty="0" err="1" smtClean="0"/>
              <a:t>glance</a:t>
            </a:r>
            <a:r>
              <a:rPr lang="pl-PL" i="1" dirty="0" smtClean="0"/>
              <a:t> </a:t>
            </a:r>
            <a:r>
              <a:rPr lang="pl-PL" i="1" dirty="0" err="1" smtClean="0"/>
              <a:t>at</a:t>
            </a:r>
            <a:r>
              <a:rPr lang="pl-PL" i="1" dirty="0" smtClean="0"/>
              <a:t> quantum </a:t>
            </a:r>
            <a:r>
              <a:rPr lang="pl-PL" i="1" dirty="0" err="1" smtClean="0"/>
              <a:t>cryptography</a:t>
            </a:r>
            <a:r>
              <a:rPr lang="pl-PL" i="1" dirty="0" smtClean="0"/>
              <a:t>, </a:t>
            </a:r>
            <a:r>
              <a:rPr lang="fr-FR" dirty="0" smtClean="0"/>
              <a:t>LANL quant-ph archive, quant-ph/9811056, 1998</a:t>
            </a:r>
            <a:endParaRPr lang="pl-PL" dirty="0" smtClean="0"/>
          </a:p>
          <a:p>
            <a:r>
              <a:rPr lang="en-US" dirty="0" smtClean="0"/>
              <a:t>S. J. </a:t>
            </a:r>
            <a:r>
              <a:rPr lang="en-US" dirty="0" err="1" smtClean="0"/>
              <a:t>Lomonaco</a:t>
            </a:r>
            <a:r>
              <a:rPr lang="en-US" dirty="0" smtClean="0"/>
              <a:t> </a:t>
            </a:r>
            <a:r>
              <a:rPr lang="en-US" i="1" dirty="0" smtClean="0"/>
              <a:t>A talk on quantum cryptography or how</a:t>
            </a:r>
            <a:r>
              <a:rPr lang="pl-PL" i="1" dirty="0" smtClean="0"/>
              <a:t> </a:t>
            </a:r>
            <a:r>
              <a:rPr lang="fr-FR" i="1" dirty="0" smtClean="0"/>
              <a:t>Alice outwits Eve, LANL quantum-ph archive, quant-</a:t>
            </a:r>
            <a:r>
              <a:rPr lang="pl-PL" dirty="0" err="1" smtClean="0"/>
              <a:t>ph</a:t>
            </a:r>
            <a:r>
              <a:rPr lang="pl-PL" dirty="0" smtClean="0"/>
              <a:t>/0102016, 2001</a:t>
            </a:r>
          </a:p>
          <a:p>
            <a:r>
              <a:rPr lang="pl-PL" dirty="0" smtClean="0"/>
              <a:t>N. </a:t>
            </a:r>
            <a:r>
              <a:rPr lang="pl-PL" dirty="0" err="1" smtClean="0"/>
              <a:t>Gisin</a:t>
            </a:r>
            <a:r>
              <a:rPr lang="pl-PL" dirty="0" smtClean="0"/>
              <a:t>, G. </a:t>
            </a:r>
            <a:r>
              <a:rPr lang="pl-PL" dirty="0" err="1" smtClean="0"/>
              <a:t>Ribordy</a:t>
            </a:r>
            <a:r>
              <a:rPr lang="pl-PL" dirty="0" smtClean="0"/>
              <a:t>, W. </a:t>
            </a:r>
            <a:r>
              <a:rPr lang="pl-PL" dirty="0" err="1" smtClean="0"/>
              <a:t>Titel</a:t>
            </a:r>
            <a:r>
              <a:rPr lang="pl-PL" dirty="0" smtClean="0"/>
              <a:t>, H. </a:t>
            </a:r>
            <a:r>
              <a:rPr lang="pl-PL" dirty="0" err="1" smtClean="0"/>
              <a:t>Zbinden</a:t>
            </a:r>
            <a:r>
              <a:rPr lang="pl-PL" dirty="0" smtClean="0"/>
              <a:t> </a:t>
            </a:r>
            <a:r>
              <a:rPr lang="pl-PL" i="1" dirty="0" smtClean="0"/>
              <a:t>Quantum </a:t>
            </a:r>
            <a:r>
              <a:rPr lang="fr-FR" i="1" dirty="0" smtClean="0"/>
              <a:t>cryptography, LANL quant-ph archive, quant-ph/0101098,</a:t>
            </a:r>
            <a:r>
              <a:rPr lang="pl-PL" i="1" dirty="0" smtClean="0"/>
              <a:t> </a:t>
            </a:r>
            <a:r>
              <a:rPr lang="pl-PL" dirty="0" smtClean="0"/>
              <a:t>2001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611188" y="3286125"/>
            <a:ext cx="8443912" cy="3429000"/>
          </a:xfrm>
        </p:spPr>
        <p:txBody>
          <a:bodyPr/>
          <a:lstStyle/>
          <a:p>
            <a:pPr algn="ctr"/>
            <a:r>
              <a:rPr lang="pl-PL" sz="4800" b="1" smtClean="0"/>
              <a:t>Dziękuję za uwagę.</a:t>
            </a:r>
          </a:p>
        </p:txBody>
      </p:sp>
      <p:sp>
        <p:nvSpPr>
          <p:cNvPr id="204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Koniec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>
                <a:solidFill>
                  <a:schemeClr val="bg2"/>
                </a:solidFill>
              </a:rPr>
              <a:t>Kryptografia</a:t>
            </a:r>
            <a:r>
              <a:rPr lang="pl-PL" b="0" dirty="0" smtClean="0">
                <a:solidFill>
                  <a:schemeClr val="tx1"/>
                </a:solidFill>
              </a:rPr>
              <a:t> — dziedzina wiedzy zajmująca się zabezpieczaniem informacji (szyfrowanie)</a:t>
            </a:r>
          </a:p>
          <a:p>
            <a:pPr lvl="1"/>
            <a:r>
              <a:rPr lang="pl-PL" b="1" dirty="0" err="1" smtClean="0"/>
              <a:t>Kryptoanaliza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chemeClr val="tx1"/>
                </a:solidFill>
              </a:rPr>
              <a:t>—</a:t>
            </a:r>
            <a:r>
              <a:rPr lang="pl-PL" b="1" dirty="0" smtClean="0"/>
              <a:t> </a:t>
            </a:r>
            <a:r>
              <a:rPr lang="pl-PL" b="0" dirty="0" smtClean="0">
                <a:solidFill>
                  <a:schemeClr val="tx1"/>
                </a:solidFill>
              </a:rPr>
              <a:t>łamanie szyfrów</a:t>
            </a:r>
          </a:p>
          <a:p>
            <a:pPr lvl="1"/>
            <a:r>
              <a:rPr lang="pl-PL" b="1" dirty="0" smtClean="0"/>
              <a:t>Kryptologia </a:t>
            </a:r>
            <a:r>
              <a:rPr lang="pl-PL" b="0" dirty="0" smtClean="0">
                <a:solidFill>
                  <a:schemeClr val="tx1"/>
                </a:solidFill>
              </a:rPr>
              <a:t>— dział matematyki, który zajmuje się podstawami metod kryptograficznych (kryptografia + </a:t>
            </a:r>
            <a:r>
              <a:rPr lang="pl-PL" b="0" dirty="0" err="1" smtClean="0">
                <a:solidFill>
                  <a:schemeClr val="tx1"/>
                </a:solidFill>
              </a:rPr>
              <a:t>kryptoanaliza</a:t>
            </a:r>
            <a:r>
              <a:rPr lang="pl-PL" b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Terminologia</a:t>
            </a: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786322"/>
            <a:ext cx="2962275" cy="185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Szyfr </a:t>
            </a:r>
            <a:r>
              <a:rPr lang="pl-PL" dirty="0" err="1" smtClean="0"/>
              <a:t>Vigenere’a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90699"/>
            <a:ext cx="5389880" cy="496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929322" y="2071678"/>
            <a:ext cx="321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Klucz </a:t>
            </a:r>
            <a:r>
              <a:rPr lang="pl-PL" b="1" dirty="0" smtClean="0">
                <a:solidFill>
                  <a:srgbClr val="7030A0"/>
                </a:solidFill>
              </a:rPr>
              <a:t>S Z Y M P A N S </a:t>
            </a:r>
            <a:r>
              <a:rPr lang="pl-PL" b="1" dirty="0" err="1" smtClean="0">
                <a:solidFill>
                  <a:srgbClr val="7030A0"/>
                </a:solidFill>
              </a:rPr>
              <a:t>S</a:t>
            </a:r>
            <a:r>
              <a:rPr lang="pl-PL" b="1" dirty="0" smtClean="0">
                <a:solidFill>
                  <a:srgbClr val="7030A0"/>
                </a:solidFill>
              </a:rPr>
              <a:t> Z Y M</a:t>
            </a:r>
          </a:p>
          <a:p>
            <a:r>
              <a:rPr lang="pl-PL" dirty="0" smtClean="0"/>
              <a:t>Tekst </a:t>
            </a:r>
            <a:r>
              <a:rPr lang="pl-PL" b="1" dirty="0" smtClean="0"/>
              <a:t>K R Y P T O G R A F I A</a:t>
            </a:r>
          </a:p>
          <a:p>
            <a:r>
              <a:rPr lang="pl-PL" dirty="0" smtClean="0"/>
              <a:t>Krypt </a:t>
            </a:r>
            <a:r>
              <a:rPr lang="pl-PL" b="1" dirty="0" smtClean="0">
                <a:solidFill>
                  <a:srgbClr val="FF0000"/>
                </a:solidFill>
              </a:rPr>
              <a:t>C P W C I O U I S E G M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3316" name="Picture 4" descr="C:\Documents and Settings\Marcin\Ustawienia lokalne\Temporary Internet Files\Content.IE5\GZB820U1\MC9004404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14752"/>
            <a:ext cx="2071702" cy="26815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lvl="2"/>
            <a:r>
              <a:rPr lang="pl-PL" dirty="0" smtClean="0"/>
              <a:t>tekst jawny jest ciągiem bitów </a:t>
            </a:r>
            <a:r>
              <a:rPr lang="pl-PL" i="1" dirty="0" smtClean="0"/>
              <a:t>M = m</a:t>
            </a:r>
            <a:r>
              <a:rPr lang="pl-PL" i="1" baseline="-25000" dirty="0" smtClean="0"/>
              <a:t>1</a:t>
            </a:r>
            <a:r>
              <a:rPr lang="pl-PL" i="1" dirty="0" smtClean="0"/>
              <a:t>,m</a:t>
            </a:r>
            <a:r>
              <a:rPr lang="pl-PL" i="1" baseline="-25000" dirty="0" smtClean="0"/>
              <a:t>2</a:t>
            </a:r>
            <a:r>
              <a:rPr lang="pl-PL" i="1" dirty="0" smtClean="0"/>
              <a:t>, . . . ,</a:t>
            </a:r>
            <a:r>
              <a:rPr lang="pl-PL" i="1" dirty="0" err="1" smtClean="0"/>
              <a:t>m</a:t>
            </a:r>
            <a:r>
              <a:rPr lang="pl-PL" i="1" baseline="-25000" dirty="0" err="1" smtClean="0"/>
              <a:t>n</a:t>
            </a:r>
            <a:endParaRPr lang="pl-PL" i="1" baseline="-25000" dirty="0" smtClean="0"/>
          </a:p>
          <a:p>
            <a:pPr lvl="2"/>
            <a:r>
              <a:rPr lang="pl-PL" dirty="0" smtClean="0"/>
              <a:t>wybieramy losowy ciąg bitów  </a:t>
            </a:r>
            <a:r>
              <a:rPr lang="pl-PL" i="1" dirty="0" smtClean="0"/>
              <a:t>K = k</a:t>
            </a:r>
            <a:r>
              <a:rPr lang="pl-PL" i="1" baseline="-25000" dirty="0" smtClean="0"/>
              <a:t>1</a:t>
            </a:r>
            <a:r>
              <a:rPr lang="pl-PL" i="1" dirty="0" smtClean="0"/>
              <a:t>, k</a:t>
            </a:r>
            <a:r>
              <a:rPr lang="pl-PL" i="1" baseline="-25000" dirty="0" smtClean="0"/>
              <a:t>2</a:t>
            </a:r>
            <a:r>
              <a:rPr lang="pl-PL" i="1" dirty="0" smtClean="0"/>
              <a:t>, . . . , </a:t>
            </a:r>
            <a:r>
              <a:rPr lang="pl-PL" i="1" dirty="0" err="1" smtClean="0"/>
              <a:t>k</a:t>
            </a:r>
            <a:r>
              <a:rPr lang="pl-PL" i="1" baseline="-25000" dirty="0" err="1" smtClean="0"/>
              <a:t>n</a:t>
            </a:r>
            <a:r>
              <a:rPr lang="pl-PL" i="1" dirty="0" smtClean="0"/>
              <a:t>,          </a:t>
            </a:r>
            <a:r>
              <a:rPr lang="pl-PL" dirty="0" smtClean="0"/>
              <a:t>który stanowi klucz,</a:t>
            </a:r>
          </a:p>
          <a:p>
            <a:pPr lvl="2"/>
            <a:r>
              <a:rPr lang="pl-PL" dirty="0" smtClean="0"/>
              <a:t>szyfrowanie polega na wykonaniu operacji XOR bit po bicie;</a:t>
            </a:r>
          </a:p>
          <a:p>
            <a:pPr lvl="2">
              <a:buNone/>
            </a:pPr>
            <a:r>
              <a:rPr lang="pl-PL" dirty="0" smtClean="0">
                <a:solidFill>
                  <a:schemeClr val="bg2"/>
                </a:solidFill>
              </a:rPr>
              <a:t>otrzymujemy w ten sposób losowy ciąg bitów stanowiących</a:t>
            </a:r>
          </a:p>
          <a:p>
            <a:pPr lvl="2">
              <a:buNone/>
            </a:pPr>
            <a:r>
              <a:rPr lang="pl-PL" dirty="0" smtClean="0">
                <a:solidFill>
                  <a:schemeClr val="bg2"/>
                </a:solidFill>
              </a:rPr>
              <a:t>kryptogram </a:t>
            </a:r>
            <a:r>
              <a:rPr lang="pl-PL" i="1" dirty="0" smtClean="0">
                <a:solidFill>
                  <a:schemeClr val="bg2"/>
                </a:solidFill>
              </a:rPr>
              <a:t>C = c</a:t>
            </a:r>
            <a:r>
              <a:rPr lang="pl-PL" sz="1200" i="1" dirty="0" smtClean="0">
                <a:solidFill>
                  <a:schemeClr val="bg2"/>
                </a:solidFill>
              </a:rPr>
              <a:t>1</a:t>
            </a:r>
            <a:r>
              <a:rPr lang="pl-PL" i="1" dirty="0" smtClean="0">
                <a:solidFill>
                  <a:schemeClr val="bg2"/>
                </a:solidFill>
              </a:rPr>
              <a:t>, c</a:t>
            </a:r>
            <a:r>
              <a:rPr lang="pl-PL" sz="1200" i="1" dirty="0" smtClean="0">
                <a:solidFill>
                  <a:schemeClr val="bg2"/>
                </a:solidFill>
              </a:rPr>
              <a:t>2</a:t>
            </a:r>
            <a:r>
              <a:rPr lang="pl-PL" i="1" dirty="0" smtClean="0">
                <a:solidFill>
                  <a:schemeClr val="bg2"/>
                </a:solidFill>
              </a:rPr>
              <a:t>, . . . , </a:t>
            </a:r>
            <a:r>
              <a:rPr lang="pl-PL" i="1" dirty="0" err="1" smtClean="0">
                <a:solidFill>
                  <a:schemeClr val="bg2"/>
                </a:solidFill>
              </a:rPr>
              <a:t>c</a:t>
            </a:r>
            <a:r>
              <a:rPr lang="pl-PL" sz="1200" i="1" dirty="0" err="1" smtClean="0">
                <a:solidFill>
                  <a:schemeClr val="bg2"/>
                </a:solidFill>
              </a:rPr>
              <a:t>n</a:t>
            </a:r>
            <a:r>
              <a:rPr lang="pl-PL" dirty="0" smtClean="0">
                <a:solidFill>
                  <a:schemeClr val="bg2"/>
                </a:solidFill>
              </a:rPr>
              <a:t>, gdzie </a:t>
            </a:r>
            <a:r>
              <a:rPr lang="pl-PL" i="1" dirty="0" smtClean="0">
                <a:solidFill>
                  <a:schemeClr val="bg2"/>
                </a:solidFill>
              </a:rPr>
              <a:t>c</a:t>
            </a:r>
            <a:r>
              <a:rPr lang="pl-PL" sz="1200" i="1" dirty="0" smtClean="0">
                <a:solidFill>
                  <a:schemeClr val="bg2"/>
                </a:solidFill>
              </a:rPr>
              <a:t>i </a:t>
            </a:r>
            <a:r>
              <a:rPr lang="pl-PL" i="1" dirty="0" smtClean="0">
                <a:solidFill>
                  <a:schemeClr val="bg2"/>
                </a:solidFill>
              </a:rPr>
              <a:t>= m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i="1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i="1" dirty="0" smtClean="0">
                <a:solidFill>
                  <a:schemeClr val="bg2"/>
                </a:solidFill>
              </a:rPr>
              <a:t>k</a:t>
            </a:r>
            <a:r>
              <a:rPr lang="pl-PL" sz="1200" i="1" dirty="0" smtClean="0">
                <a:solidFill>
                  <a:schemeClr val="bg2"/>
                </a:solidFill>
              </a:rPr>
              <a:t>i</a:t>
            </a:r>
            <a:endParaRPr lang="pl-PL" i="1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00058" y="404664"/>
            <a:ext cx="8443942" cy="10350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Operacja XOR i one-time pad </a:t>
            </a:r>
            <a:br>
              <a:rPr lang="pl-PL" dirty="0" smtClean="0"/>
            </a:br>
            <a:r>
              <a:rPr lang="pl-PL" dirty="0" smtClean="0"/>
              <a:t>— szyfr </a:t>
            </a:r>
            <a:r>
              <a:rPr lang="pl-PL" dirty="0" err="1" smtClean="0"/>
              <a:t>Vernama</a:t>
            </a:r>
            <a:endParaRPr lang="pl-PL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2114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4446805" y="3244334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i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operacja ta jest odwracalna;</a:t>
            </a:r>
          </a:p>
          <a:p>
            <a:pPr lvl="2" algn="ctr">
              <a:buNone/>
            </a:pPr>
            <a:r>
              <a:rPr lang="pl-PL" i="1" dirty="0" smtClean="0">
                <a:solidFill>
                  <a:schemeClr val="bg2"/>
                </a:solidFill>
              </a:rPr>
              <a:t>ponieważ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r>
              <a:rPr lang="pl-PL" i="1" dirty="0" smtClean="0">
                <a:solidFill>
                  <a:schemeClr val="bg2"/>
                </a:solidFill>
              </a:rPr>
              <a:t>a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i="1" dirty="0" smtClean="0">
                <a:solidFill>
                  <a:schemeClr val="bg2"/>
                </a:solidFill>
              </a:rPr>
              <a:t>a = 0   i   a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i="1" dirty="0" smtClean="0">
                <a:solidFill>
                  <a:schemeClr val="bg2"/>
                </a:solidFill>
              </a:rPr>
              <a:t>b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i="1" dirty="0" smtClean="0">
                <a:solidFill>
                  <a:schemeClr val="bg2"/>
                </a:solidFill>
              </a:rPr>
              <a:t>b = a, </a:t>
            </a:r>
          </a:p>
          <a:p>
            <a:pPr lvl="2" algn="ctr">
              <a:buNone/>
            </a:pPr>
            <a:r>
              <a:rPr lang="pl-PL" i="1" dirty="0" smtClean="0">
                <a:solidFill>
                  <a:schemeClr val="bg2"/>
                </a:solidFill>
              </a:rPr>
              <a:t>zatem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r>
              <a:rPr lang="pl-PL" i="1" dirty="0" smtClean="0">
                <a:solidFill>
                  <a:schemeClr val="bg2"/>
                </a:solidFill>
              </a:rPr>
              <a:t>c</a:t>
            </a:r>
            <a:r>
              <a:rPr lang="pl-PL" i="1" baseline="-25000" dirty="0" smtClean="0">
                <a:solidFill>
                  <a:schemeClr val="bg2"/>
                </a:solidFill>
              </a:rPr>
              <a:t>i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i="1" dirty="0" smtClean="0">
                <a:solidFill>
                  <a:schemeClr val="bg2"/>
                </a:solidFill>
              </a:rPr>
              <a:t>k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= (m</a:t>
            </a:r>
            <a:r>
              <a:rPr lang="pl-PL" i="1" baseline="-25000" dirty="0" smtClean="0">
                <a:solidFill>
                  <a:schemeClr val="bg2"/>
                </a:solidFill>
              </a:rPr>
              <a:t>i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i="1" dirty="0" smtClean="0">
                <a:solidFill>
                  <a:schemeClr val="bg2"/>
                </a:solidFill>
              </a:rPr>
              <a:t>k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)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i="1" dirty="0" smtClean="0">
                <a:solidFill>
                  <a:schemeClr val="bg2"/>
                </a:solidFill>
              </a:rPr>
              <a:t>k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= m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endParaRPr lang="pl-PL" dirty="0" smtClean="0"/>
          </a:p>
          <a:p>
            <a:pPr lvl="2"/>
            <a:endParaRPr lang="pl-PL" dirty="0" smtClean="0"/>
          </a:p>
          <a:p>
            <a:pPr lvl="2"/>
            <a:r>
              <a:rPr lang="pl-PL" dirty="0" smtClean="0"/>
              <a:t>kryptogram jest losowym ciągiem </a:t>
            </a:r>
            <a:r>
              <a:rPr lang="pl-PL" i="1" dirty="0" smtClean="0"/>
              <a:t>n</a:t>
            </a:r>
            <a:r>
              <a:rPr lang="pl-PL" dirty="0" smtClean="0"/>
              <a:t> bitów</a:t>
            </a:r>
          </a:p>
          <a:p>
            <a:pPr lvl="2">
              <a:buNone/>
            </a:pPr>
            <a:r>
              <a:rPr lang="pl-PL" dirty="0" smtClean="0">
                <a:solidFill>
                  <a:schemeClr val="bg2"/>
                </a:solidFill>
              </a:rPr>
              <a:t>Jeśli </a:t>
            </a:r>
            <a:r>
              <a:rPr lang="pl-PL" i="1" dirty="0" smtClean="0">
                <a:solidFill>
                  <a:schemeClr val="bg2"/>
                </a:solidFill>
              </a:rPr>
              <a:t>k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= m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</a:rPr>
              <a:t>to </a:t>
            </a:r>
            <a:r>
              <a:rPr lang="pl-PL" i="1" dirty="0" smtClean="0">
                <a:solidFill>
                  <a:schemeClr val="bg2"/>
                </a:solidFill>
              </a:rPr>
              <a:t>c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= 0</a:t>
            </a:r>
            <a:r>
              <a:rPr lang="pl-PL" dirty="0" smtClean="0">
                <a:solidFill>
                  <a:schemeClr val="bg2"/>
                </a:solidFill>
              </a:rPr>
              <a:t>, w przeciwnym wypadku </a:t>
            </a:r>
            <a:r>
              <a:rPr lang="pl-PL" i="1" dirty="0" smtClean="0">
                <a:solidFill>
                  <a:schemeClr val="bg2"/>
                </a:solidFill>
              </a:rPr>
              <a:t>c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= 1</a:t>
            </a:r>
            <a:r>
              <a:rPr lang="pl-PL" dirty="0" smtClean="0">
                <a:solidFill>
                  <a:schemeClr val="bg2"/>
                </a:solidFill>
              </a:rPr>
              <a:t>;</a:t>
            </a:r>
          </a:p>
          <a:p>
            <a:pPr marL="0" lvl="2" indent="0">
              <a:buNone/>
            </a:pPr>
            <a:r>
              <a:rPr lang="pl-PL" dirty="0" smtClean="0">
                <a:solidFill>
                  <a:schemeClr val="bg2"/>
                </a:solidFill>
              </a:rPr>
              <a:t>prawdopodobieństwo, że </a:t>
            </a:r>
            <a:r>
              <a:rPr lang="pl-PL" i="1" dirty="0" smtClean="0">
                <a:solidFill>
                  <a:schemeClr val="bg2"/>
                </a:solidFill>
              </a:rPr>
              <a:t>c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= 0 </a:t>
            </a:r>
            <a:r>
              <a:rPr lang="pl-PL" dirty="0" smtClean="0">
                <a:solidFill>
                  <a:schemeClr val="bg2"/>
                </a:solidFill>
              </a:rPr>
              <a:t>jest równe ½ niezależnie od wartości </a:t>
            </a:r>
            <a:r>
              <a:rPr lang="pl-PL" i="1" dirty="0" smtClean="0">
                <a:solidFill>
                  <a:schemeClr val="bg2"/>
                </a:solidFill>
              </a:rPr>
              <a:t>m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dirty="0" smtClean="0">
                <a:solidFill>
                  <a:schemeClr val="bg2"/>
                </a:solidFill>
              </a:rPr>
              <a:t>, zatem </a:t>
            </a:r>
            <a:r>
              <a:rPr lang="pl-PL" i="1" dirty="0" smtClean="0">
                <a:solidFill>
                  <a:schemeClr val="bg2"/>
                </a:solidFill>
              </a:rPr>
              <a:t>i</a:t>
            </a:r>
            <a:r>
              <a:rPr lang="pl-PL" dirty="0" smtClean="0">
                <a:solidFill>
                  <a:schemeClr val="bg2"/>
                </a:solidFill>
              </a:rPr>
              <a:t>-ty bit kryptogramu jest losowy</a:t>
            </a:r>
          </a:p>
          <a:p>
            <a:pPr marL="0" lvl="2" indent="0">
              <a:buNone/>
            </a:pPr>
            <a:endParaRPr lang="pl-PL" dirty="0" smtClean="0">
              <a:solidFill>
                <a:schemeClr val="bg2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Operacja </a:t>
            </a:r>
            <a:r>
              <a:rPr lang="pl-PL" dirty="0" err="1" smtClean="0"/>
              <a:t>xor</a:t>
            </a:r>
            <a:r>
              <a:rPr lang="pl-PL" dirty="0" smtClean="0"/>
              <a:t> i one-time pad </a:t>
            </a:r>
            <a:br>
              <a:rPr lang="pl-PL" dirty="0" smtClean="0"/>
            </a:br>
            <a:r>
              <a:rPr lang="pl-PL" dirty="0" smtClean="0"/>
              <a:t>— szyfr </a:t>
            </a:r>
            <a:r>
              <a:rPr lang="pl-PL" dirty="0" err="1" smtClean="0"/>
              <a:t>Vernama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szyfr ten jest nie do złamania </a:t>
            </a:r>
            <a:r>
              <a:rPr lang="pl-PL" dirty="0" smtClean="0">
                <a:solidFill>
                  <a:schemeClr val="accent1"/>
                </a:solidFill>
              </a:rPr>
              <a:t>— </a:t>
            </a:r>
            <a:r>
              <a:rPr lang="pl-PL" b="1" dirty="0" smtClean="0">
                <a:solidFill>
                  <a:schemeClr val="accent1"/>
                </a:solidFill>
              </a:rPr>
              <a:t>bezpieczeństwo doskonałe</a:t>
            </a:r>
            <a:r>
              <a:rPr lang="pl-PL" b="1" dirty="0" smtClean="0"/>
              <a:t> — nie można uzyskać żadnej informacji o </a:t>
            </a:r>
            <a:r>
              <a:rPr lang="pl-PL" dirty="0" smtClean="0"/>
              <a:t>tekście jawnym bez znajomości klucza</a:t>
            </a:r>
            <a:endParaRPr lang="pl-PL" dirty="0" smtClean="0">
              <a:solidFill>
                <a:schemeClr val="bg2"/>
              </a:solidFill>
            </a:endParaRPr>
          </a:p>
          <a:p>
            <a:pPr lvl="2"/>
            <a:endParaRPr lang="pl-PL" dirty="0" smtClean="0">
              <a:solidFill>
                <a:schemeClr val="bg2"/>
              </a:solidFill>
            </a:endParaRPr>
          </a:p>
          <a:p>
            <a:pPr lvl="2">
              <a:buNone/>
            </a:pPr>
            <a:r>
              <a:rPr lang="pl-PL" dirty="0" smtClean="0">
                <a:solidFill>
                  <a:schemeClr val="bg2"/>
                </a:solidFill>
              </a:rPr>
              <a:t>	Ponieważ </a:t>
            </a:r>
            <a:r>
              <a:rPr lang="pl-PL" i="1" dirty="0" smtClean="0">
                <a:solidFill>
                  <a:schemeClr val="bg2"/>
                </a:solidFill>
              </a:rPr>
              <a:t>c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= m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</a:t>
            </a:r>
            <a:r>
              <a:rPr lang="pl-PL" i="1" dirty="0" smtClean="0">
                <a:solidFill>
                  <a:schemeClr val="bg2"/>
                </a:solidFill>
              </a:rPr>
              <a:t> k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</a:rPr>
              <a:t>implikuje </a:t>
            </a:r>
            <a:r>
              <a:rPr lang="pl-PL" i="1" dirty="0" smtClean="0">
                <a:solidFill>
                  <a:schemeClr val="bg2"/>
                </a:solidFill>
              </a:rPr>
              <a:t>k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= m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</a:t>
            </a:r>
            <a:r>
              <a:rPr lang="pl-PL" i="1" dirty="0" smtClean="0">
                <a:solidFill>
                  <a:schemeClr val="bg2"/>
                </a:solidFill>
              </a:rPr>
              <a:t> c</a:t>
            </a:r>
            <a:r>
              <a:rPr lang="pl-PL" i="1" baseline="-25000" dirty="0" smtClean="0">
                <a:solidFill>
                  <a:schemeClr val="bg2"/>
                </a:solidFill>
              </a:rPr>
              <a:t>i</a:t>
            </a:r>
            <a:r>
              <a:rPr lang="pl-PL" dirty="0" smtClean="0">
                <a:solidFill>
                  <a:schemeClr val="bg2"/>
                </a:solidFill>
              </a:rPr>
              <a:t>, a kryptogram </a:t>
            </a:r>
            <a:r>
              <a:rPr lang="pl-PL" i="1" dirty="0" smtClean="0">
                <a:solidFill>
                  <a:schemeClr val="bg2"/>
                </a:solidFill>
              </a:rPr>
              <a:t>c</a:t>
            </a:r>
            <a:r>
              <a:rPr lang="pl-PL" i="1" baseline="-25000" dirty="0" smtClean="0">
                <a:solidFill>
                  <a:schemeClr val="bg2"/>
                </a:solidFill>
              </a:rPr>
              <a:t>1</a:t>
            </a:r>
            <a:r>
              <a:rPr lang="pl-PL" i="1" dirty="0" smtClean="0">
                <a:solidFill>
                  <a:schemeClr val="bg2"/>
                </a:solidFill>
              </a:rPr>
              <a:t>, c</a:t>
            </a:r>
            <a:r>
              <a:rPr lang="pl-PL" i="1" baseline="-25000" dirty="0" smtClean="0">
                <a:solidFill>
                  <a:schemeClr val="bg2"/>
                </a:solidFill>
              </a:rPr>
              <a:t>2</a:t>
            </a:r>
            <a:r>
              <a:rPr lang="pl-PL" i="1" dirty="0" smtClean="0">
                <a:solidFill>
                  <a:schemeClr val="bg2"/>
                </a:solidFill>
              </a:rPr>
              <a:t>, . . . , </a:t>
            </a:r>
            <a:r>
              <a:rPr lang="pl-PL" i="1" dirty="0" err="1" smtClean="0">
                <a:solidFill>
                  <a:schemeClr val="bg2"/>
                </a:solidFill>
              </a:rPr>
              <a:t>c</a:t>
            </a:r>
            <a:r>
              <a:rPr lang="pl-PL" i="1" baseline="-25000" dirty="0" err="1" smtClean="0">
                <a:solidFill>
                  <a:schemeClr val="bg2"/>
                </a:solidFill>
              </a:rPr>
              <a:t>n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</a:rPr>
              <a:t>odpowiada każdemu możliwemu tekstowi jawnemu z takim samym prawdopodobieństwem, to na podstawie samego kryptogramu nie wiemy nic o tekście jawnym.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43942" cy="10350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Operacja </a:t>
            </a:r>
            <a:r>
              <a:rPr lang="pl-PL" dirty="0" err="1" smtClean="0"/>
              <a:t>xor</a:t>
            </a:r>
            <a:r>
              <a:rPr lang="pl-PL" dirty="0" smtClean="0"/>
              <a:t> i one-time pad </a:t>
            </a:r>
            <a:br>
              <a:rPr lang="pl-PL" dirty="0" smtClean="0"/>
            </a:br>
            <a:r>
              <a:rPr lang="pl-PL" dirty="0" smtClean="0"/>
              <a:t>— szyfr </a:t>
            </a:r>
            <a:r>
              <a:rPr lang="pl-PL" dirty="0" err="1" smtClean="0"/>
              <a:t>Vernama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ü"/>
            </a:pPr>
            <a:r>
              <a:rPr lang="pl-PL" dirty="0" smtClean="0"/>
              <a:t>Klucz musi być wcześniej uzgodniony przez Alicję i Bolka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Klucz musi być wybrany naprawdę losowo, co nie jest łatwe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Klucz musi być przechowywany w bezpieczny sposób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Klucz musi być co najmniej tak długi jak szyfrowany tekst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Szyfr </a:t>
            </a:r>
            <a:r>
              <a:rPr lang="pl-PL" dirty="0" err="1" smtClean="0"/>
              <a:t>Vernama</a:t>
            </a:r>
            <a:r>
              <a:rPr lang="pl-PL" dirty="0" smtClean="0"/>
              <a:t> - problemy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214950"/>
            <a:ext cx="7924855" cy="1143008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pole tekstowe 4"/>
          <p:cNvSpPr txBox="1"/>
          <p:nvPr/>
        </p:nvSpPr>
        <p:spPr>
          <a:xfrm>
            <a:off x="1000100" y="464344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Przykład</a:t>
            </a:r>
            <a:endParaRPr lang="pl-PL" sz="2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00447"/>
            <a:ext cx="4762211" cy="315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285852" y="2000240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chemeClr val="bg2"/>
                </a:solidFill>
              </a:rPr>
              <a:t>DES — Data </a:t>
            </a:r>
            <a:r>
              <a:rPr lang="pl-PL" sz="5400" dirty="0" err="1" smtClean="0">
                <a:solidFill>
                  <a:schemeClr val="bg2"/>
                </a:solidFill>
              </a:rPr>
              <a:t>Encryption</a:t>
            </a:r>
            <a:r>
              <a:rPr lang="pl-PL" sz="5400" dirty="0" smtClean="0">
                <a:solidFill>
                  <a:schemeClr val="bg2"/>
                </a:solidFill>
              </a:rPr>
              <a:t> Standard</a:t>
            </a:r>
            <a:endParaRPr lang="pl-PL" sz="5400" b="1" dirty="0">
              <a:solidFill>
                <a:schemeClr val="bg2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Algorytmy symetryczne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w 1981 r. przyjęty w USA jako standard do celów cywilnych</a:t>
            </a:r>
          </a:p>
          <a:p>
            <a:pPr lvl="2"/>
            <a:r>
              <a:rPr lang="pl-PL" dirty="0" smtClean="0"/>
              <a:t>algorytm symetryczny</a:t>
            </a:r>
          </a:p>
          <a:p>
            <a:pPr lvl="2"/>
            <a:r>
              <a:rPr lang="pl-PL" dirty="0" smtClean="0"/>
              <a:t>szczegóły algorytmu zostały opublikowane (podejrzenia o </a:t>
            </a:r>
            <a:r>
              <a:rPr lang="pl-PL" i="1" dirty="0" smtClean="0"/>
              <a:t>tylne drzwi)</a:t>
            </a:r>
          </a:p>
          <a:p>
            <a:pPr lvl="2"/>
            <a:r>
              <a:rPr lang="pl-PL" dirty="0" smtClean="0"/>
              <a:t>szyfruje bloki 64 bitowe (8 liter ASCII z bitem parzystości)</a:t>
            </a:r>
          </a:p>
          <a:p>
            <a:pPr lvl="2"/>
            <a:r>
              <a:rPr lang="pl-PL" dirty="0" smtClean="0"/>
              <a:t>klucze są efektywnie 56 bitowe (64 bity minus 8 bitów parzystości); obecnie uważa się, ze taka długość klucza jest zbyt mała;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DES — Data </a:t>
            </a:r>
            <a:r>
              <a:rPr lang="pl-PL" dirty="0" err="1" smtClean="0"/>
              <a:t>Encryption</a:t>
            </a:r>
            <a:r>
              <a:rPr lang="pl-PL" dirty="0" smtClean="0"/>
              <a:t> Standard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wejście — 64 bitowy blok</a:t>
            </a:r>
          </a:p>
          <a:p>
            <a:pPr lvl="2"/>
            <a:r>
              <a:rPr lang="pl-PL" dirty="0" smtClean="0"/>
              <a:t>permutacja początkowa</a:t>
            </a:r>
          </a:p>
          <a:p>
            <a:pPr lvl="2"/>
            <a:r>
              <a:rPr lang="pl-PL" dirty="0" smtClean="0"/>
              <a:t>blok zostaje podzielony na lewą i prawą połowę po 32 bity każda</a:t>
            </a:r>
          </a:p>
          <a:p>
            <a:pPr lvl="2"/>
            <a:r>
              <a:rPr lang="pl-PL" dirty="0" smtClean="0"/>
              <a:t>16 rund identycznych operacji opisanych funkcją </a:t>
            </a:r>
            <a:r>
              <a:rPr lang="pl-PL" i="1" dirty="0" smtClean="0"/>
              <a:t>f</a:t>
            </a:r>
            <a:r>
              <a:rPr lang="pl-PL" dirty="0" smtClean="0"/>
              <a:t>,           w czasie których dane prawej połowy są przekształcane  z użyciem klucza</a:t>
            </a:r>
          </a:p>
          <a:p>
            <a:pPr lvl="3"/>
            <a:r>
              <a:rPr lang="pl-PL" dirty="0" smtClean="0"/>
              <a:t>w czasie każdej rundy bity klucza są przesuwane, a następnie  48 bitowy podklucz jest wybierany z 56 bitowego klucza</a:t>
            </a:r>
          </a:p>
          <a:p>
            <a:pPr lvl="3"/>
            <a:r>
              <a:rPr lang="pl-PL" dirty="0" smtClean="0"/>
              <a:t>prawa cześć danych jest rozszerzana do 48 bitów za pomocą permutacji rozszerzającej a następnie podlega operacji XOR         z 48 bitami podklucza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DES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wynik wysyłany jest do 8 S-boksów, które produkują nowe 32 bity</a:t>
            </a:r>
          </a:p>
          <a:p>
            <a:pPr lvl="3"/>
            <a:r>
              <a:rPr lang="pl-PL" dirty="0" smtClean="0"/>
              <a:t>otrzymane 32 bity są permutowane w </a:t>
            </a:r>
            <a:r>
              <a:rPr lang="pl-PL" dirty="0" err="1" smtClean="0"/>
              <a:t>P-boksie</a:t>
            </a:r>
            <a:endParaRPr lang="pl-PL" dirty="0" smtClean="0"/>
          </a:p>
          <a:p>
            <a:pPr lvl="2"/>
            <a:endParaRPr lang="pl-PL" dirty="0" smtClean="0"/>
          </a:p>
          <a:p>
            <a:pPr lvl="2"/>
            <a:r>
              <a:rPr lang="pl-PL" dirty="0" smtClean="0"/>
              <a:t>wynik tych 4 operacji stanowiących funkcje </a:t>
            </a:r>
            <a:r>
              <a:rPr lang="pl-PL" i="1" dirty="0" smtClean="0"/>
              <a:t>f </a:t>
            </a:r>
            <a:r>
              <a:rPr lang="pl-PL" dirty="0" smtClean="0"/>
              <a:t>podlega operacji XOR z lewą połową i staje się nową prawą połową</a:t>
            </a:r>
          </a:p>
          <a:p>
            <a:pPr lvl="2"/>
            <a:r>
              <a:rPr lang="pl-PL" dirty="0" smtClean="0"/>
              <a:t>stara prawa połowa staje się nową lewą połową, i tak 16 razy</a:t>
            </a:r>
          </a:p>
          <a:p>
            <a:pPr lvl="2"/>
            <a:r>
              <a:rPr lang="pl-PL" dirty="0" smtClean="0"/>
              <a:t>permutacja końcowa</a:t>
            </a:r>
          </a:p>
          <a:p>
            <a:pPr lvl="2"/>
            <a:r>
              <a:rPr lang="pl-PL" dirty="0" smtClean="0"/>
              <a:t>kryptogram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DES c.d.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>
                <a:solidFill>
                  <a:schemeClr val="bg2"/>
                </a:solidFill>
              </a:rPr>
              <a:t>Jeśli </a:t>
            </a:r>
            <a:r>
              <a:rPr lang="pl-PL" i="1" dirty="0" smtClean="0">
                <a:solidFill>
                  <a:schemeClr val="bg2"/>
                </a:solidFill>
              </a:rPr>
              <a:t>L</a:t>
            </a:r>
            <a:r>
              <a:rPr lang="pl-PL" sz="1200" i="1" dirty="0" smtClean="0">
                <a:solidFill>
                  <a:schemeClr val="bg2"/>
                </a:solidFill>
              </a:rPr>
              <a:t>i</a:t>
            </a:r>
            <a:r>
              <a:rPr lang="pl-PL" sz="1200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</a:rPr>
              <a:t>i </a:t>
            </a:r>
            <a:r>
              <a:rPr lang="pl-PL" i="1" dirty="0" err="1" smtClean="0">
                <a:solidFill>
                  <a:schemeClr val="bg2"/>
                </a:solidFill>
              </a:rPr>
              <a:t>R</a:t>
            </a:r>
            <a:r>
              <a:rPr lang="pl-PL" sz="1200" i="1" dirty="0" err="1" smtClean="0">
                <a:solidFill>
                  <a:schemeClr val="bg2"/>
                </a:solidFill>
              </a:rPr>
              <a:t>i</a:t>
            </a:r>
            <a:r>
              <a:rPr lang="pl-PL" sz="1200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</a:rPr>
              <a:t>są lewą i prawą połową dla </a:t>
            </a:r>
            <a:r>
              <a:rPr lang="pl-PL" i="1" dirty="0" smtClean="0">
                <a:solidFill>
                  <a:schemeClr val="bg2"/>
                </a:solidFill>
              </a:rPr>
              <a:t>i</a:t>
            </a:r>
            <a:r>
              <a:rPr lang="pl-PL" dirty="0" smtClean="0">
                <a:solidFill>
                  <a:schemeClr val="bg2"/>
                </a:solidFill>
              </a:rPr>
              <a:t>-tej rundy, </a:t>
            </a:r>
            <a:r>
              <a:rPr lang="pl-PL" i="1" dirty="0" smtClean="0">
                <a:solidFill>
                  <a:schemeClr val="bg2"/>
                </a:solidFill>
              </a:rPr>
              <a:t>K</a:t>
            </a:r>
            <a:r>
              <a:rPr lang="pl-PL" sz="1200" i="1" dirty="0" smtClean="0">
                <a:solidFill>
                  <a:schemeClr val="bg2"/>
                </a:solidFill>
              </a:rPr>
              <a:t>i</a:t>
            </a:r>
            <a:r>
              <a:rPr lang="pl-PL" sz="1200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</a:rPr>
              <a:t>jest </a:t>
            </a:r>
            <a:r>
              <a:rPr lang="pl-PL" dirty="0" err="1" smtClean="0">
                <a:solidFill>
                  <a:schemeClr val="bg2"/>
                </a:solidFill>
              </a:rPr>
              <a:t>podkluczem</a:t>
            </a:r>
            <a:r>
              <a:rPr lang="pl-PL" dirty="0" smtClean="0">
                <a:solidFill>
                  <a:schemeClr val="bg2"/>
                </a:solidFill>
              </a:rPr>
              <a:t> dla tej rundy, to tej rundy mamy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		</a:t>
            </a:r>
            <a:r>
              <a:rPr lang="pl-PL" sz="2400" i="1" dirty="0" smtClean="0">
                <a:solidFill>
                  <a:schemeClr val="bg2"/>
                </a:solidFill>
              </a:rPr>
              <a:t>L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</a:t>
            </a:r>
            <a:r>
              <a:rPr lang="pl-PL" sz="2400" i="1" dirty="0" smtClean="0">
                <a:solidFill>
                  <a:schemeClr val="bg2"/>
                </a:solidFill>
              </a:rPr>
              <a:t> = R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i−1</a:t>
            </a:r>
          </a:p>
          <a:p>
            <a:r>
              <a:rPr lang="pl-PL" sz="2400" i="1" dirty="0" smtClean="0">
                <a:solidFill>
                  <a:schemeClr val="bg2"/>
                </a:solidFill>
              </a:rPr>
              <a:t>		</a:t>
            </a:r>
            <a:r>
              <a:rPr lang="pl-PL" sz="2400" i="1" dirty="0" err="1" smtClean="0">
                <a:solidFill>
                  <a:schemeClr val="bg2"/>
                </a:solidFill>
              </a:rPr>
              <a:t>R</a:t>
            </a:r>
            <a:r>
              <a:rPr lang="pl-PL" sz="2400" i="1" baseline="-25000" dirty="0" err="1" smtClean="0">
                <a:solidFill>
                  <a:schemeClr val="bg2"/>
                </a:solidFill>
              </a:rPr>
              <a:t>i</a:t>
            </a:r>
            <a:r>
              <a:rPr lang="pl-PL" sz="2400" i="1" dirty="0" smtClean="0">
                <a:solidFill>
                  <a:schemeClr val="bg2"/>
                </a:solidFill>
              </a:rPr>
              <a:t> = L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i−1</a:t>
            </a:r>
            <a:r>
              <a:rPr lang="pl-PL" sz="2400" i="1" dirty="0" smtClean="0">
                <a:solidFill>
                  <a:schemeClr val="bg2"/>
                </a:solidFill>
              </a:rPr>
              <a:t> </a:t>
            </a:r>
            <a:r>
              <a:rPr lang="pl-PL" sz="2400" dirty="0" smtClean="0">
                <a:solidFill>
                  <a:schemeClr val="bg2"/>
                </a:solidFill>
                <a:sym typeface="Symbol"/>
              </a:rPr>
              <a:t></a:t>
            </a:r>
            <a:r>
              <a:rPr lang="pl-PL" sz="2400" i="1" dirty="0" smtClean="0">
                <a:solidFill>
                  <a:schemeClr val="bg2"/>
                </a:solidFill>
              </a:rPr>
              <a:t> f(R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i−1</a:t>
            </a:r>
            <a:r>
              <a:rPr lang="pl-PL" sz="2400" i="1" dirty="0" smtClean="0">
                <a:solidFill>
                  <a:schemeClr val="bg2"/>
                </a:solidFill>
              </a:rPr>
              <a:t>,K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</a:t>
            </a:r>
            <a:r>
              <a:rPr lang="pl-PL" sz="2400" i="1" dirty="0" smtClean="0">
                <a:solidFill>
                  <a:schemeClr val="bg2"/>
                </a:solidFill>
              </a:rPr>
              <a:t>)</a:t>
            </a:r>
          </a:p>
          <a:p>
            <a:pPr lvl="2"/>
            <a:r>
              <a:rPr lang="pl-PL" dirty="0" smtClean="0"/>
              <a:t>deszyfrowanie </a:t>
            </a:r>
            <a:r>
              <a:rPr lang="pl-PL" dirty="0" err="1" smtClean="0"/>
              <a:t>DES-em</a:t>
            </a:r>
            <a:r>
              <a:rPr lang="pl-PL" dirty="0" smtClean="0"/>
              <a:t> polega na przeprowadzeniu tych samych operacji co dla szyfrowania tylko podklucze występują w odwrotnej kolejności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chemeClr val="bg2"/>
                </a:solidFill>
              </a:rPr>
              <a:t>Ponieważ</a:t>
            </a:r>
          </a:p>
          <a:p>
            <a:r>
              <a:rPr lang="pl-PL" sz="2400" i="1" dirty="0" smtClean="0">
                <a:solidFill>
                  <a:schemeClr val="bg2"/>
                </a:solidFill>
              </a:rPr>
              <a:t>		R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i−1 </a:t>
            </a:r>
            <a:r>
              <a:rPr lang="pl-PL" sz="2400" i="1" dirty="0" smtClean="0">
                <a:solidFill>
                  <a:schemeClr val="bg2"/>
                </a:solidFill>
              </a:rPr>
              <a:t>= L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</a:t>
            </a:r>
          </a:p>
          <a:p>
            <a:r>
              <a:rPr lang="pl-PL" sz="2400" i="1" dirty="0" smtClean="0">
                <a:solidFill>
                  <a:schemeClr val="bg2"/>
                </a:solidFill>
              </a:rPr>
              <a:t>		L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i−1 </a:t>
            </a:r>
            <a:r>
              <a:rPr lang="pl-PL" sz="2400" i="1" dirty="0" smtClean="0">
                <a:solidFill>
                  <a:schemeClr val="bg2"/>
                </a:solidFill>
              </a:rPr>
              <a:t>= </a:t>
            </a:r>
            <a:r>
              <a:rPr lang="pl-PL" sz="2400" i="1" dirty="0" err="1" smtClean="0">
                <a:solidFill>
                  <a:schemeClr val="bg2"/>
                </a:solidFill>
              </a:rPr>
              <a:t>R</a:t>
            </a:r>
            <a:r>
              <a:rPr lang="pl-PL" sz="2400" i="1" baseline="-25000" dirty="0" err="1" smtClean="0">
                <a:solidFill>
                  <a:schemeClr val="bg2"/>
                </a:solidFill>
              </a:rPr>
              <a:t>i</a:t>
            </a:r>
            <a:r>
              <a:rPr lang="pl-PL" sz="2400" i="1" dirty="0" smtClean="0">
                <a:solidFill>
                  <a:schemeClr val="bg2"/>
                </a:solidFill>
              </a:rPr>
              <a:t> </a:t>
            </a:r>
            <a:r>
              <a:rPr lang="pl-PL" sz="2400" dirty="0" smtClean="0">
                <a:solidFill>
                  <a:schemeClr val="bg2"/>
                </a:solidFill>
                <a:sym typeface="Symbol"/>
              </a:rPr>
              <a:t></a:t>
            </a:r>
            <a:r>
              <a:rPr lang="pl-PL" sz="2400" i="1" dirty="0" smtClean="0">
                <a:solidFill>
                  <a:schemeClr val="bg2"/>
                </a:solidFill>
              </a:rPr>
              <a:t> f(R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i−1</a:t>
            </a:r>
            <a:r>
              <a:rPr lang="pl-PL" sz="2400" i="1" dirty="0" smtClean="0">
                <a:solidFill>
                  <a:schemeClr val="bg2"/>
                </a:solidFill>
              </a:rPr>
              <a:t>,K</a:t>
            </a:r>
            <a:r>
              <a:rPr lang="pl-PL" sz="2400" i="1" baseline="-25000" dirty="0" smtClean="0">
                <a:solidFill>
                  <a:schemeClr val="bg2"/>
                </a:solidFill>
              </a:rPr>
              <a:t>i</a:t>
            </a:r>
            <a:r>
              <a:rPr lang="pl-PL" sz="2400" i="1" dirty="0" smtClean="0">
                <a:solidFill>
                  <a:schemeClr val="bg2"/>
                </a:solidFill>
              </a:rPr>
              <a:t>) = </a:t>
            </a:r>
            <a:r>
              <a:rPr lang="pl-PL" sz="2400" i="1" dirty="0" err="1" smtClean="0">
                <a:solidFill>
                  <a:schemeClr val="bg2"/>
                </a:solidFill>
              </a:rPr>
              <a:t>R</a:t>
            </a:r>
            <a:r>
              <a:rPr lang="pl-PL" sz="2400" i="1" baseline="-25000" dirty="0" err="1" smtClean="0">
                <a:solidFill>
                  <a:schemeClr val="bg2"/>
                </a:solidFill>
              </a:rPr>
              <a:t>i</a:t>
            </a:r>
            <a:r>
              <a:rPr lang="pl-PL" sz="2400" i="1" dirty="0" smtClean="0">
                <a:solidFill>
                  <a:schemeClr val="bg2"/>
                </a:solidFill>
              </a:rPr>
              <a:t> </a:t>
            </a:r>
            <a:r>
              <a:rPr lang="pl-PL" sz="2400" dirty="0" smtClean="0">
                <a:solidFill>
                  <a:schemeClr val="bg2"/>
                </a:solidFill>
                <a:sym typeface="Symbol"/>
              </a:rPr>
              <a:t></a:t>
            </a:r>
            <a:r>
              <a:rPr lang="pl-PL" sz="2400" i="1" dirty="0" smtClean="0">
                <a:solidFill>
                  <a:schemeClr val="bg2"/>
                </a:solidFill>
              </a:rPr>
              <a:t> f(</a:t>
            </a:r>
            <a:r>
              <a:rPr lang="pl-PL" sz="2400" i="1" dirty="0" err="1" smtClean="0">
                <a:solidFill>
                  <a:schemeClr val="bg2"/>
                </a:solidFill>
              </a:rPr>
              <a:t>L</a:t>
            </a:r>
            <a:r>
              <a:rPr lang="pl-PL" sz="2400" i="1" baseline="-25000" dirty="0" err="1" smtClean="0">
                <a:solidFill>
                  <a:schemeClr val="bg2"/>
                </a:solidFill>
              </a:rPr>
              <a:t>i</a:t>
            </a:r>
            <a:r>
              <a:rPr lang="pl-PL" sz="2400" i="1" dirty="0" err="1" smtClean="0">
                <a:solidFill>
                  <a:schemeClr val="bg2"/>
                </a:solidFill>
              </a:rPr>
              <a:t>,K</a:t>
            </a:r>
            <a:r>
              <a:rPr lang="pl-PL" sz="2400" i="1" baseline="-25000" dirty="0" err="1" smtClean="0">
                <a:solidFill>
                  <a:schemeClr val="bg2"/>
                </a:solidFill>
              </a:rPr>
              <a:t>i</a:t>
            </a:r>
            <a:r>
              <a:rPr lang="pl-PL" sz="2400" i="1" dirty="0" smtClean="0">
                <a:solidFill>
                  <a:schemeClr val="bg2"/>
                </a:solidFill>
              </a:rPr>
              <a:t>)</a:t>
            </a:r>
          </a:p>
          <a:p>
            <a:r>
              <a:rPr lang="pl-PL" sz="2400" dirty="0" smtClean="0">
                <a:solidFill>
                  <a:schemeClr val="bg2"/>
                </a:solidFill>
              </a:rPr>
              <a:t>to znając L</a:t>
            </a:r>
            <a:r>
              <a:rPr lang="pl-PL" sz="2400" baseline="-25000" dirty="0" smtClean="0">
                <a:solidFill>
                  <a:schemeClr val="bg2"/>
                </a:solidFill>
              </a:rPr>
              <a:t>i</a:t>
            </a:r>
            <a:r>
              <a:rPr lang="pl-PL" sz="2400" dirty="0" smtClean="0">
                <a:solidFill>
                  <a:schemeClr val="bg2"/>
                </a:solidFill>
              </a:rPr>
              <a:t>, </a:t>
            </a:r>
            <a:r>
              <a:rPr lang="pl-PL" sz="2400" dirty="0" err="1" smtClean="0">
                <a:solidFill>
                  <a:schemeClr val="bg2"/>
                </a:solidFill>
              </a:rPr>
              <a:t>R</a:t>
            </a:r>
            <a:r>
              <a:rPr lang="pl-PL" sz="2400" baseline="-25000" dirty="0" err="1" smtClean="0">
                <a:solidFill>
                  <a:schemeClr val="bg2"/>
                </a:solidFill>
              </a:rPr>
              <a:t>i</a:t>
            </a:r>
            <a:r>
              <a:rPr lang="pl-PL" sz="2400" dirty="0" smtClean="0">
                <a:solidFill>
                  <a:schemeClr val="bg2"/>
                </a:solidFill>
              </a:rPr>
              <a:t> oraz K</a:t>
            </a:r>
            <a:r>
              <a:rPr lang="pl-PL" sz="2400" baseline="-25000" dirty="0" smtClean="0">
                <a:solidFill>
                  <a:schemeClr val="bg2"/>
                </a:solidFill>
              </a:rPr>
              <a:t>i</a:t>
            </a:r>
            <a:r>
              <a:rPr lang="pl-PL" sz="2400" dirty="0" smtClean="0">
                <a:solidFill>
                  <a:schemeClr val="bg2"/>
                </a:solidFill>
              </a:rPr>
              <a:t> możemy obliczyć L</a:t>
            </a:r>
            <a:r>
              <a:rPr lang="pl-PL" sz="2400" baseline="-25000" dirty="0" smtClean="0">
                <a:solidFill>
                  <a:schemeClr val="bg2"/>
                </a:solidFill>
              </a:rPr>
              <a:t>i−1</a:t>
            </a:r>
            <a:r>
              <a:rPr lang="pl-PL" sz="2400" dirty="0" smtClean="0">
                <a:solidFill>
                  <a:schemeClr val="bg2"/>
                </a:solidFill>
              </a:rPr>
              <a:t> i R</a:t>
            </a:r>
            <a:r>
              <a:rPr lang="pl-PL" sz="2400" baseline="-25000" dirty="0" smtClean="0">
                <a:solidFill>
                  <a:schemeClr val="bg2"/>
                </a:solidFill>
              </a:rPr>
              <a:t>i−1</a:t>
            </a:r>
            <a:r>
              <a:rPr lang="pl-PL" sz="2400" dirty="0" smtClean="0">
                <a:solidFill>
                  <a:schemeClr val="bg2"/>
                </a:solidFill>
              </a:rPr>
              <a:t>.</a:t>
            </a:r>
            <a:endParaRPr lang="pl-PL" sz="2400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DES c.d.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Główne postacie: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Alicja — nadawca informacji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Bolek — odbiorca informacji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Ewa — podsłuchująca kanał przesyłowy              i usiłująca przechwycić informacje przeznaczona dla Bolka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Szyfrowanie i deszyfrowanie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143372" y="478632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EWA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28860" y="57864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2"/>
                </a:solidFill>
              </a:rPr>
              <a:t>ALICJA</a:t>
            </a:r>
            <a:endParaRPr lang="pl-PL" sz="2800" b="1" dirty="0">
              <a:solidFill>
                <a:schemeClr val="bg2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57818" y="57864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2"/>
                </a:solidFill>
              </a:rPr>
              <a:t>BOLEK</a:t>
            </a:r>
            <a:endParaRPr lang="pl-PL" sz="2800" b="1" dirty="0">
              <a:solidFill>
                <a:schemeClr val="bg2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4000496" y="5929330"/>
            <a:ext cx="1143008" cy="285752"/>
          </a:xfrm>
          <a:prstGeom prst="rightArrow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górę 12"/>
          <p:cNvSpPr/>
          <p:nvPr/>
        </p:nvSpPr>
        <p:spPr>
          <a:xfrm>
            <a:off x="4429124" y="5357826"/>
            <a:ext cx="28575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działania DES 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 rot="5400000">
            <a:off x="5357024" y="2143116"/>
            <a:ext cx="42942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>
            <a:off x="7821635" y="2250273"/>
            <a:ext cx="21510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a 41"/>
          <p:cNvGrpSpPr/>
          <p:nvPr/>
        </p:nvGrpSpPr>
        <p:grpSpPr>
          <a:xfrm>
            <a:off x="1214414" y="1928802"/>
            <a:ext cx="7286676" cy="4716496"/>
            <a:chOff x="1214414" y="1928802"/>
            <a:chExt cx="7286676" cy="4716496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2285992"/>
              <a:ext cx="2857520" cy="389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357430"/>
              <a:ext cx="3357586" cy="3746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1" name="Grupa 40"/>
            <p:cNvGrpSpPr/>
            <p:nvPr/>
          </p:nvGrpSpPr>
          <p:grpSpPr>
            <a:xfrm>
              <a:off x="1571604" y="1928802"/>
              <a:ext cx="6357982" cy="4716496"/>
              <a:chOff x="1571604" y="1928802"/>
              <a:chExt cx="6357982" cy="4716496"/>
            </a:xfrm>
          </p:grpSpPr>
          <p:cxnSp>
            <p:nvCxnSpPr>
              <p:cNvPr id="14" name="Łącznik prosty 13"/>
              <p:cNvCxnSpPr/>
              <p:nvPr/>
            </p:nvCxnSpPr>
            <p:spPr>
              <a:xfrm rot="5400000">
                <a:off x="3428992" y="6215082"/>
                <a:ext cx="428628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upa 38"/>
              <p:cNvGrpSpPr/>
              <p:nvPr/>
            </p:nvGrpSpPr>
            <p:grpSpPr>
              <a:xfrm>
                <a:off x="1571604" y="1928802"/>
                <a:ext cx="6357982" cy="4716496"/>
                <a:chOff x="1571604" y="1928802"/>
                <a:chExt cx="6357982" cy="4716496"/>
              </a:xfrm>
            </p:grpSpPr>
            <p:grpSp>
              <p:nvGrpSpPr>
                <p:cNvPr id="38" name="Grupa 37"/>
                <p:cNvGrpSpPr/>
                <p:nvPr/>
              </p:nvGrpSpPr>
              <p:grpSpPr>
                <a:xfrm>
                  <a:off x="1571604" y="2143116"/>
                  <a:ext cx="6357982" cy="4502182"/>
                  <a:chOff x="1571604" y="2143116"/>
                  <a:chExt cx="6357982" cy="4502182"/>
                </a:xfrm>
              </p:grpSpPr>
              <p:cxnSp>
                <p:nvCxnSpPr>
                  <p:cNvPr id="15" name="Łącznik prosty 14"/>
                  <p:cNvCxnSpPr/>
                  <p:nvPr/>
                </p:nvCxnSpPr>
                <p:spPr>
                  <a:xfrm rot="5400000">
                    <a:off x="1322365" y="6392883"/>
                    <a:ext cx="500066" cy="1588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Łącznik prosty 16"/>
                  <p:cNvCxnSpPr/>
                  <p:nvPr/>
                </p:nvCxnSpPr>
                <p:spPr>
                  <a:xfrm>
                    <a:off x="1571604" y="6643710"/>
                    <a:ext cx="3286148" cy="1588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Łącznik prosty 18"/>
                  <p:cNvCxnSpPr/>
                  <p:nvPr/>
                </p:nvCxnSpPr>
                <p:spPr>
                  <a:xfrm rot="5400000" flipH="1" flipV="1">
                    <a:off x="2606661" y="4393413"/>
                    <a:ext cx="4501388" cy="79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Łącznik prosty 20"/>
                  <p:cNvCxnSpPr/>
                  <p:nvPr/>
                </p:nvCxnSpPr>
                <p:spPr>
                  <a:xfrm>
                    <a:off x="4857752" y="2143116"/>
                    <a:ext cx="3071834" cy="1588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Łącznik prosty 25"/>
                <p:cNvCxnSpPr/>
                <p:nvPr/>
              </p:nvCxnSpPr>
              <p:spPr>
                <a:xfrm>
                  <a:off x="3643306" y="6429396"/>
                  <a:ext cx="857256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y 27"/>
                <p:cNvCxnSpPr/>
                <p:nvPr/>
              </p:nvCxnSpPr>
              <p:spPr>
                <a:xfrm rot="5400000" flipH="1" flipV="1">
                  <a:off x="2250265" y="4179099"/>
                  <a:ext cx="4500594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/>
                <p:cNvCxnSpPr/>
                <p:nvPr/>
              </p:nvCxnSpPr>
              <p:spPr>
                <a:xfrm>
                  <a:off x="4500562" y="1928802"/>
                  <a:ext cx="107157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Jedna runda DES</a:t>
            </a:r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4929222" cy="44277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permutacje początkowa i końcowa nie mają znaczenia kryptograficznego (ułatwiają operowanie danymi                w bajtach)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DES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43248"/>
            <a:ext cx="6357982" cy="278104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pole tekstowe 4"/>
          <p:cNvSpPr txBox="1"/>
          <p:nvPr/>
        </p:nvSpPr>
        <p:spPr>
          <a:xfrm>
            <a:off x="571472" y="614364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None/>
            </a:pPr>
            <a:r>
              <a:rPr lang="pl-PL" dirty="0" smtClean="0"/>
              <a:t>Tablica 1 :Permutacja początkowa IP i końcowa IP</a:t>
            </a:r>
            <a:r>
              <a:rPr lang="pl-PL" baseline="30000" dirty="0" smtClean="0"/>
              <a:t>-1</a:t>
            </a:r>
            <a:endParaRPr lang="pl-PL" baseline="30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generowanie podkluczy</a:t>
            </a:r>
          </a:p>
          <a:p>
            <a:pPr lvl="3"/>
            <a:r>
              <a:rPr lang="pl-PL" dirty="0" smtClean="0"/>
              <a:t>z 64 bitowego losowego klucza otrzymuje się 56 bitowy ignorując co ósmy bit i dokonując permutacji KP</a:t>
            </a:r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r>
              <a:rPr lang="pl-PL" dirty="0" smtClean="0"/>
              <a:t>56 bitowy klucz dzieli się na dwie połowy po 28 bitów</a:t>
            </a:r>
          </a:p>
          <a:p>
            <a:pPr lvl="3"/>
            <a:r>
              <a:rPr lang="pl-PL" dirty="0" smtClean="0"/>
              <a:t>połowy są przesuwane cyklicznie w lewo o 1 lub 2 bity              w zależności od rundy wg reguły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DES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4686"/>
            <a:ext cx="5734050" cy="155257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pole tekstowe 4"/>
          <p:cNvSpPr txBox="1"/>
          <p:nvPr/>
        </p:nvSpPr>
        <p:spPr>
          <a:xfrm>
            <a:off x="1214414" y="500063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Tablica 2: Permutacja klucza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276975" cy="85725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lvl="3"/>
            <a:r>
              <a:rPr lang="pl-PL" dirty="0" smtClean="0"/>
              <a:t>permutacja z kompresja CP (permutowany wybór) daje 48 bitów podklucza</a:t>
            </a:r>
          </a:p>
          <a:p>
            <a:pPr lvl="3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DES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57290" y="292893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Tablica 3: Przesunięcia połówek klucza</a:t>
            </a:r>
            <a:endParaRPr lang="pl-P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429132"/>
            <a:ext cx="4962525" cy="148590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pole tekstowe 7"/>
          <p:cNvSpPr txBox="1"/>
          <p:nvPr/>
        </p:nvSpPr>
        <p:spPr>
          <a:xfrm>
            <a:off x="2143108" y="614364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Tablica 4: Permutacja zwężająca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permutacja z rozszerzeniem rozszerza 32 bity </a:t>
            </a:r>
            <a:r>
              <a:rPr lang="pl-PL" dirty="0" err="1" smtClean="0"/>
              <a:t>R</a:t>
            </a:r>
            <a:r>
              <a:rPr lang="pl-PL" baseline="-25000" dirty="0" err="1" smtClean="0"/>
              <a:t>i</a:t>
            </a:r>
            <a:r>
              <a:rPr lang="pl-PL" dirty="0" smtClean="0"/>
              <a:t> do 48 bitów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r>
              <a:rPr lang="pl-PL" i="1" dirty="0" smtClean="0"/>
              <a:t>S-</a:t>
            </a:r>
            <a:r>
              <a:rPr lang="pl-PL" dirty="0" smtClean="0"/>
              <a:t>boksy</a:t>
            </a:r>
          </a:p>
          <a:p>
            <a:pPr lvl="3"/>
            <a:r>
              <a:rPr lang="pl-PL" dirty="0" smtClean="0"/>
              <a:t>wynik operacji XOR na rozszerzonym </a:t>
            </a:r>
            <a:r>
              <a:rPr lang="pl-PL" dirty="0" err="1" smtClean="0"/>
              <a:t>R</a:t>
            </a:r>
            <a:r>
              <a:rPr lang="pl-PL" sz="1000" dirty="0" err="1" smtClean="0"/>
              <a:t>i</a:t>
            </a:r>
            <a:r>
              <a:rPr lang="pl-PL" sz="1000" dirty="0" smtClean="0"/>
              <a:t> </a:t>
            </a:r>
            <a:r>
              <a:rPr lang="pl-PL" dirty="0" smtClean="0"/>
              <a:t>i K</a:t>
            </a:r>
            <a:r>
              <a:rPr lang="pl-PL" sz="1000" dirty="0" smtClean="0"/>
              <a:t>i </a:t>
            </a:r>
            <a:r>
              <a:rPr lang="pl-PL" dirty="0" smtClean="0"/>
              <a:t>dzielony jest na 8 części po 6 bitów, z których każda przechodzi do oddzielnego       S-boksu (S</a:t>
            </a:r>
            <a:r>
              <a:rPr lang="pl-PL" sz="1000" dirty="0" smtClean="0"/>
              <a:t>1</a:t>
            </a:r>
            <a:r>
              <a:rPr lang="pl-PL" dirty="0" smtClean="0"/>
              <a:t>, . . . , S</a:t>
            </a:r>
            <a:r>
              <a:rPr lang="pl-PL" sz="1000" dirty="0" smtClean="0"/>
              <a:t>8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DES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14620"/>
            <a:ext cx="5000625" cy="159067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pole tekstowe 4"/>
          <p:cNvSpPr txBox="1"/>
          <p:nvPr/>
        </p:nvSpPr>
        <p:spPr>
          <a:xfrm>
            <a:off x="1857356" y="450057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Tablica 5: Permutacja z rozszerzeniem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sz="2200" dirty="0" smtClean="0"/>
              <a:t>6 bitów wchodzących do S-boksu przekształcanych jest w 4 bity wyjściowe w specjalny sposób pierwszy i ostatni bit 6 bitów wejściowych daje liczbę dwubitową od 0–3 oznaczającą wiersz S-boksu, zaś bity 2–5 dają liczbę           4-bitową od 0–15, która odpowiada kolumnie tabeli (Tablica 6)</a:t>
            </a:r>
          </a:p>
          <a:p>
            <a:pPr lvl="3"/>
            <a:endParaRPr lang="pl-PL" dirty="0" smtClean="0"/>
          </a:p>
          <a:p>
            <a:pPr lvl="3"/>
            <a:r>
              <a:rPr lang="pl-PL" sz="2200" dirty="0" smtClean="0">
                <a:solidFill>
                  <a:srgbClr val="0070C0"/>
                </a:solidFill>
              </a:rPr>
              <a:t>Np. dla 110011 na wejściu, 1 i 6 bit dają 11</a:t>
            </a:r>
            <a:r>
              <a:rPr lang="pl-PL" sz="2200" baseline="-25000" dirty="0" smtClean="0">
                <a:solidFill>
                  <a:srgbClr val="0070C0"/>
                </a:solidFill>
              </a:rPr>
              <a:t>2</a:t>
            </a:r>
            <a:r>
              <a:rPr lang="pl-PL" sz="2200" dirty="0" smtClean="0">
                <a:solidFill>
                  <a:srgbClr val="0070C0"/>
                </a:solidFill>
              </a:rPr>
              <a:t> = 3</a:t>
            </a:r>
            <a:r>
              <a:rPr lang="pl-PL" sz="2200" baseline="-25000" dirty="0" smtClean="0">
                <a:solidFill>
                  <a:srgbClr val="0070C0"/>
                </a:solidFill>
              </a:rPr>
              <a:t>10</a:t>
            </a:r>
            <a:r>
              <a:rPr lang="pl-PL" sz="2200" dirty="0" smtClean="0">
                <a:solidFill>
                  <a:srgbClr val="0070C0"/>
                </a:solidFill>
              </a:rPr>
              <a:t>,           zaś bity 2–4 dają 1001</a:t>
            </a:r>
            <a:r>
              <a:rPr lang="pl-PL" sz="2200" baseline="-25000" dirty="0" smtClean="0">
                <a:solidFill>
                  <a:srgbClr val="0070C0"/>
                </a:solidFill>
              </a:rPr>
              <a:t>2</a:t>
            </a:r>
            <a:r>
              <a:rPr lang="pl-PL" sz="2200" dirty="0" smtClean="0">
                <a:solidFill>
                  <a:srgbClr val="0070C0"/>
                </a:solidFill>
              </a:rPr>
              <a:t> = 9</a:t>
            </a:r>
            <a:r>
              <a:rPr lang="pl-PL" sz="2200" baseline="-25000" dirty="0" smtClean="0">
                <a:solidFill>
                  <a:srgbClr val="0070C0"/>
                </a:solidFill>
              </a:rPr>
              <a:t>10</a:t>
            </a:r>
            <a:r>
              <a:rPr lang="pl-PL" sz="2200" dirty="0" smtClean="0">
                <a:solidFill>
                  <a:srgbClr val="0070C0"/>
                </a:solidFill>
              </a:rPr>
              <a:t>, na przecięciu wiersza 3          i kolumny 9 S</a:t>
            </a:r>
            <a:r>
              <a:rPr lang="pl-PL" sz="2200" baseline="-25000" dirty="0" smtClean="0">
                <a:solidFill>
                  <a:srgbClr val="0070C0"/>
                </a:solidFill>
              </a:rPr>
              <a:t>1</a:t>
            </a:r>
            <a:r>
              <a:rPr lang="pl-PL" sz="2200" dirty="0" smtClean="0">
                <a:solidFill>
                  <a:srgbClr val="0070C0"/>
                </a:solidFill>
              </a:rPr>
              <a:t> mamy liczbę 11</a:t>
            </a:r>
            <a:r>
              <a:rPr lang="pl-PL" sz="2200" baseline="-25000" dirty="0" smtClean="0">
                <a:solidFill>
                  <a:srgbClr val="0070C0"/>
                </a:solidFill>
              </a:rPr>
              <a:t>10</a:t>
            </a:r>
            <a:r>
              <a:rPr lang="pl-PL" sz="2200" dirty="0" smtClean="0">
                <a:solidFill>
                  <a:srgbClr val="0070C0"/>
                </a:solidFill>
              </a:rPr>
              <a:t> = 1011</a:t>
            </a:r>
            <a:r>
              <a:rPr lang="pl-PL" sz="2200" baseline="-25000" dirty="0" smtClean="0">
                <a:solidFill>
                  <a:srgbClr val="0070C0"/>
                </a:solidFill>
              </a:rPr>
              <a:t>2</a:t>
            </a:r>
            <a:r>
              <a:rPr lang="pl-PL" sz="2200" dirty="0" smtClean="0">
                <a:solidFill>
                  <a:srgbClr val="0070C0"/>
                </a:solidFill>
              </a:rPr>
              <a:t> (wiersze i kolumny liczymy od zera). W wyniku otrzymujemy 1011.</a:t>
            </a:r>
          </a:p>
          <a:p>
            <a:pPr lvl="3"/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DES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DES</a:t>
            </a:r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4092601" cy="36433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4071966" cy="36352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pole tekstowe 6"/>
          <p:cNvSpPr txBox="1"/>
          <p:nvPr/>
        </p:nvSpPr>
        <p:spPr>
          <a:xfrm>
            <a:off x="1000100" y="635795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Tablica 6: S-boksy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wyniki z 8 S-boksów są łączone w 32 bitową liczbę</a:t>
            </a:r>
          </a:p>
          <a:p>
            <a:pPr lvl="2">
              <a:buNone/>
            </a:pPr>
            <a:endParaRPr lang="pl-PL" dirty="0" smtClean="0"/>
          </a:p>
          <a:p>
            <a:pPr lvl="2"/>
            <a:r>
              <a:rPr lang="pl-PL" dirty="0" smtClean="0"/>
              <a:t>na tych 32 bitach dokonuje się permutacji wg Tablicy 7 oraz operacji XOR z 32 bitami lewej połowy otrzymując nową prawa połowę, która przekazywana jest do następnej rundy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Elementy DES</a:t>
            </a:r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714884"/>
            <a:ext cx="5876925" cy="85725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pole tekstowe 4"/>
          <p:cNvSpPr txBox="1"/>
          <p:nvPr/>
        </p:nvSpPr>
        <p:spPr>
          <a:xfrm>
            <a:off x="1500166" y="592933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Tablica 7: </a:t>
            </a:r>
            <a:r>
              <a:rPr lang="pl-PL" dirty="0" err="1" smtClean="0"/>
              <a:t>Pertmutacja</a:t>
            </a:r>
            <a:r>
              <a:rPr lang="pl-PL" dirty="0" smtClean="0"/>
              <a:t> (</a:t>
            </a:r>
            <a:r>
              <a:rPr lang="pl-PL" dirty="0" err="1" smtClean="0"/>
              <a:t>P-boks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pl-PL" b="1" dirty="0" smtClean="0"/>
              <a:t>Rozszerzenie algorytmu DES, w którym stosuje się dwa klucze </a:t>
            </a:r>
            <a:r>
              <a:rPr lang="pl-PL" b="1" i="1" dirty="0" smtClean="0"/>
              <a:t>K</a:t>
            </a:r>
            <a:r>
              <a:rPr lang="pl-PL" b="1" baseline="-25000" dirty="0" smtClean="0"/>
              <a:t>1</a:t>
            </a:r>
            <a:r>
              <a:rPr lang="pl-PL" b="1" dirty="0" smtClean="0"/>
              <a:t> i </a:t>
            </a:r>
            <a:r>
              <a:rPr lang="pl-PL" b="1" i="1" dirty="0" smtClean="0"/>
              <a:t>K</a:t>
            </a:r>
            <a:r>
              <a:rPr lang="pl-PL" b="1" baseline="-25000" dirty="0" smtClean="0"/>
              <a:t>2</a:t>
            </a:r>
          </a:p>
          <a:p>
            <a:pPr lvl="2"/>
            <a:r>
              <a:rPr lang="pl-PL" b="1" dirty="0" smtClean="0">
                <a:solidFill>
                  <a:schemeClr val="bg2"/>
                </a:solidFill>
              </a:rPr>
              <a:t>Szyfrowanie</a:t>
            </a:r>
          </a:p>
          <a:p>
            <a:pPr lvl="2">
              <a:buNone/>
            </a:pPr>
            <a:r>
              <a:rPr lang="pl-PL" dirty="0" smtClean="0"/>
              <a:t>1. wiadomość szyfrowana jest kluczem </a:t>
            </a:r>
            <a:r>
              <a:rPr lang="pl-PL" i="1" dirty="0" smtClean="0"/>
              <a:t>K</a:t>
            </a:r>
            <a:r>
              <a:rPr lang="pl-PL" sz="1400" dirty="0" smtClean="0"/>
              <a:t>1</a:t>
            </a:r>
          </a:p>
          <a:p>
            <a:pPr lvl="2">
              <a:buNone/>
            </a:pPr>
            <a:r>
              <a:rPr lang="pl-PL" dirty="0" smtClean="0"/>
              <a:t>2. wynik kroku 1. deszyfrowany jest kluczem </a:t>
            </a:r>
            <a:r>
              <a:rPr lang="pl-PL" i="1" dirty="0" smtClean="0"/>
              <a:t>K</a:t>
            </a:r>
            <a:r>
              <a:rPr lang="pl-PL" sz="1400" dirty="0" smtClean="0"/>
              <a:t>2</a:t>
            </a:r>
          </a:p>
          <a:p>
            <a:pPr lvl="2">
              <a:buNone/>
            </a:pPr>
            <a:r>
              <a:rPr lang="pl-PL" dirty="0" smtClean="0"/>
              <a:t>3. wynik kroku 2. jest ponownie szyfrowany kluczem </a:t>
            </a:r>
            <a:r>
              <a:rPr lang="pl-PL" i="1" dirty="0" smtClean="0"/>
              <a:t>K</a:t>
            </a:r>
            <a:r>
              <a:rPr lang="pl-PL" sz="1400" dirty="0" smtClean="0"/>
              <a:t>1</a:t>
            </a:r>
          </a:p>
          <a:p>
            <a:pPr lvl="2"/>
            <a:endParaRPr lang="pl-PL" b="1" dirty="0" smtClean="0">
              <a:solidFill>
                <a:schemeClr val="bg2"/>
              </a:solidFill>
            </a:endParaRPr>
          </a:p>
          <a:p>
            <a:pPr lvl="2"/>
            <a:r>
              <a:rPr lang="pl-PL" b="1" dirty="0" smtClean="0">
                <a:solidFill>
                  <a:schemeClr val="bg2"/>
                </a:solidFill>
              </a:rPr>
              <a:t>Deszyfrowanie</a:t>
            </a:r>
          </a:p>
          <a:p>
            <a:pPr lvl="2">
              <a:buNone/>
            </a:pPr>
            <a:r>
              <a:rPr lang="pl-PL" dirty="0" smtClean="0"/>
              <a:t>1. kryptogram deszyfrowany jest kluczem </a:t>
            </a:r>
            <a:r>
              <a:rPr lang="pl-PL" i="1" dirty="0" smtClean="0"/>
              <a:t>K</a:t>
            </a:r>
            <a:r>
              <a:rPr lang="pl-PL" sz="1400" dirty="0" smtClean="0"/>
              <a:t>1</a:t>
            </a:r>
          </a:p>
          <a:p>
            <a:pPr lvl="2">
              <a:buNone/>
            </a:pPr>
            <a:r>
              <a:rPr lang="pl-PL" dirty="0" smtClean="0"/>
              <a:t>2. wynik kroku 1. szyfrowany jest kluczem </a:t>
            </a:r>
            <a:r>
              <a:rPr lang="pl-PL" i="1" dirty="0" smtClean="0"/>
              <a:t>K</a:t>
            </a:r>
            <a:r>
              <a:rPr lang="pl-PL" sz="1400" dirty="0" smtClean="0"/>
              <a:t>2</a:t>
            </a:r>
          </a:p>
          <a:p>
            <a:pPr lvl="2">
              <a:buNone/>
            </a:pPr>
            <a:r>
              <a:rPr lang="pl-PL" dirty="0" smtClean="0"/>
              <a:t>3. wynik kroku 2. jest powtórnie deszyfrowany kluczem </a:t>
            </a:r>
            <a:r>
              <a:rPr lang="pl-PL" i="1" dirty="0" smtClean="0"/>
              <a:t>K</a:t>
            </a:r>
            <a:r>
              <a:rPr lang="pl-PL" sz="1800" dirty="0" smtClean="0"/>
              <a:t>1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Trzykrotny DES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Szyfrowanie i deszyfrowanie</a:t>
            </a:r>
            <a:endParaRPr lang="pl-PL" dirty="0"/>
          </a:p>
        </p:txBody>
      </p:sp>
      <p:sp>
        <p:nvSpPr>
          <p:cNvPr id="4" name="Schemat blokowy: dokument 3"/>
          <p:cNvSpPr/>
          <p:nvPr/>
        </p:nvSpPr>
        <p:spPr>
          <a:xfrm>
            <a:off x="785786" y="3000372"/>
            <a:ext cx="1571636" cy="2000264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2"/>
                </a:solidFill>
              </a:rPr>
              <a:t>Tekst jawny</a:t>
            </a:r>
          </a:p>
          <a:p>
            <a:pPr algn="ctr"/>
            <a:r>
              <a:rPr lang="pl-PL" sz="2400" b="1" dirty="0" smtClean="0">
                <a:solidFill>
                  <a:schemeClr val="bg2"/>
                </a:solidFill>
              </a:rPr>
              <a:t>M</a:t>
            </a:r>
            <a:endParaRPr lang="pl-PL" sz="2400" b="1" dirty="0">
              <a:solidFill>
                <a:schemeClr val="bg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71876"/>
            <a:ext cx="24288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chemat blokowy: dokument 5"/>
          <p:cNvSpPr/>
          <p:nvPr/>
        </p:nvSpPr>
        <p:spPr>
          <a:xfrm>
            <a:off x="7215206" y="3000372"/>
            <a:ext cx="1571636" cy="2000264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2"/>
                </a:solidFill>
              </a:rPr>
              <a:t>Tekst jawny</a:t>
            </a:r>
          </a:p>
          <a:p>
            <a:pPr algn="ctr"/>
            <a:r>
              <a:rPr lang="pl-PL" sz="2400" b="1" dirty="0" smtClean="0">
                <a:solidFill>
                  <a:schemeClr val="bg2"/>
                </a:solidFill>
              </a:rPr>
              <a:t>M</a:t>
            </a:r>
            <a:endParaRPr lang="pl-PL" sz="2400" b="1" dirty="0">
              <a:solidFill>
                <a:schemeClr val="bg2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2571736" y="4000504"/>
            <a:ext cx="714380" cy="28575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6215074" y="4000504"/>
            <a:ext cx="714380" cy="28575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571868" y="30718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2"/>
                </a:solidFill>
              </a:rPr>
              <a:t>Kryptogram </a:t>
            </a:r>
            <a:r>
              <a:rPr lang="pl-PL" sz="2400" b="1" dirty="0" smtClean="0">
                <a:solidFill>
                  <a:schemeClr val="bg2"/>
                </a:solidFill>
              </a:rPr>
              <a:t>C</a:t>
            </a:r>
            <a:endParaRPr lang="pl-PL" sz="2400" b="1" dirty="0">
              <a:solidFill>
                <a:schemeClr val="bg2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071670" y="485776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szyfrowanie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357818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deszyfrowanie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143108" y="52863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E</a:t>
            </a:r>
            <a:r>
              <a:rPr lang="pl-PL" b="1" baseline="-25000" dirty="0" smtClean="0"/>
              <a:t>K</a:t>
            </a:r>
            <a:r>
              <a:rPr lang="pl-PL" b="1" dirty="0" smtClean="0"/>
              <a:t> (M) = C</a:t>
            </a:r>
            <a:endParaRPr lang="pl-PL" b="1" baseline="-25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643570" y="52149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</a:t>
            </a:r>
            <a:r>
              <a:rPr lang="pl-PL" b="1" baseline="-25000" dirty="0" smtClean="0"/>
              <a:t>K</a:t>
            </a:r>
            <a:r>
              <a:rPr lang="pl-PL" b="1" dirty="0" smtClean="0"/>
              <a:t> (C) = M</a:t>
            </a:r>
            <a:endParaRPr lang="pl-PL" b="1" baseline="-25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b="1" dirty="0" smtClean="0">
                <a:solidFill>
                  <a:schemeClr val="bg2"/>
                </a:solidFill>
              </a:rPr>
              <a:t>	ECB — Electronic </a:t>
            </a:r>
            <a:r>
              <a:rPr lang="pl-PL" b="1" dirty="0" err="1" smtClean="0">
                <a:solidFill>
                  <a:schemeClr val="bg2"/>
                </a:solidFill>
              </a:rPr>
              <a:t>Codebook</a:t>
            </a:r>
            <a:r>
              <a:rPr lang="pl-PL" b="1" dirty="0" smtClean="0">
                <a:solidFill>
                  <a:schemeClr val="bg2"/>
                </a:solidFill>
              </a:rPr>
              <a:t> (Elektroniczna książka kodowa)</a:t>
            </a:r>
          </a:p>
          <a:p>
            <a:pPr lvl="2">
              <a:buNone/>
            </a:pPr>
            <a:r>
              <a:rPr lang="pl-PL" dirty="0" smtClean="0"/>
              <a:t>	Tekst jawny dzielony jest na bloki o długości 64 bity         i każdy blok jest oddzielnie szyfrowany tym samym kluczem.</a:t>
            </a:r>
          </a:p>
          <a:p>
            <a:pPr lvl="2"/>
            <a:endParaRPr lang="pl-PL" dirty="0" smtClean="0"/>
          </a:p>
          <a:p>
            <a:pPr lvl="3"/>
            <a:r>
              <a:rPr lang="pl-PL" b="1" dirty="0" smtClean="0">
                <a:solidFill>
                  <a:schemeClr val="bg2"/>
                </a:solidFill>
              </a:rPr>
              <a:t>zaleta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r>
              <a:rPr lang="pl-PL" dirty="0" smtClean="0"/>
              <a:t>— utrata lub uszkodzenie pojedynczych bloków nie ma wpływu na możliwość deszyfrowania pozostałych; nadaje się do szyfrowania baz danych</a:t>
            </a:r>
          </a:p>
          <a:p>
            <a:pPr lvl="3"/>
            <a:r>
              <a:rPr lang="pl-PL" b="1" dirty="0" smtClean="0">
                <a:solidFill>
                  <a:schemeClr val="bg2"/>
                </a:solidFill>
              </a:rPr>
              <a:t>wada</a:t>
            </a:r>
            <a:r>
              <a:rPr lang="pl-PL" dirty="0" smtClean="0"/>
              <a:t> — możliwa jest modyfikacja kryptogramu bez znajomości klucza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Tryby szyfrowania: szyfrowanie blokowe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b="1" dirty="0" smtClean="0">
                <a:solidFill>
                  <a:schemeClr val="bg2"/>
                </a:solidFill>
              </a:rPr>
              <a:t>	</a:t>
            </a:r>
            <a:r>
              <a:rPr lang="en-US" b="1" dirty="0" smtClean="0">
                <a:solidFill>
                  <a:schemeClr val="bg2"/>
                </a:solidFill>
              </a:rPr>
              <a:t>CBC — Cipher Block Chaining (</a:t>
            </a:r>
            <a:r>
              <a:rPr lang="en-US" b="1" dirty="0" err="1" smtClean="0">
                <a:solidFill>
                  <a:schemeClr val="bg2"/>
                </a:solidFill>
              </a:rPr>
              <a:t>Wi</a:t>
            </a:r>
            <a:r>
              <a:rPr lang="pl-PL" b="1" dirty="0" smtClean="0">
                <a:solidFill>
                  <a:schemeClr val="bg2"/>
                </a:solidFill>
              </a:rPr>
              <a:t>ą</a:t>
            </a:r>
            <a:r>
              <a:rPr lang="en-US" b="1" dirty="0" err="1" smtClean="0">
                <a:solidFill>
                  <a:schemeClr val="bg2"/>
                </a:solidFill>
              </a:rPr>
              <a:t>zanie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blok</a:t>
            </a:r>
            <a:r>
              <a:rPr lang="pl-PL" b="1" dirty="0" smtClean="0">
                <a:solidFill>
                  <a:schemeClr val="bg2"/>
                </a:solidFill>
              </a:rPr>
              <a:t>ó</a:t>
            </a:r>
            <a:r>
              <a:rPr lang="en-US" b="1" dirty="0" smtClean="0">
                <a:solidFill>
                  <a:schemeClr val="bg2"/>
                </a:solidFill>
              </a:rPr>
              <a:t>w)</a:t>
            </a:r>
          </a:p>
          <a:p>
            <a:pPr lvl="2"/>
            <a:r>
              <a:rPr lang="pl-PL" dirty="0" smtClean="0"/>
              <a:t>Szyfrowanie kolejnego bloku zależy od wyniku szyfrowania poprzedniego bloku; taki sam blok tekstu jawnego jest w rożnych miejscach szyfrowany inaczej — kolejny blok tekstu jawnego jest poddawany operacji XOR z kryptogramem poprzedniego bloku.</a:t>
            </a:r>
          </a:p>
          <a:p>
            <a:pPr lvl="2"/>
            <a:r>
              <a:rPr lang="pl-PL" dirty="0" smtClean="0">
                <a:solidFill>
                  <a:schemeClr val="bg2"/>
                </a:solidFill>
              </a:rPr>
              <a:t>Matematycznie wygląda to następująco:</a:t>
            </a:r>
          </a:p>
          <a:p>
            <a:pPr marL="1335088" lvl="2">
              <a:buNone/>
            </a:pPr>
            <a:r>
              <a:rPr lang="pl-PL" dirty="0" smtClean="0">
                <a:solidFill>
                  <a:schemeClr val="bg2"/>
                </a:solidFill>
              </a:rPr>
              <a:t>C</a:t>
            </a:r>
            <a:r>
              <a:rPr lang="pl-PL" sz="1200" dirty="0" smtClean="0">
                <a:solidFill>
                  <a:schemeClr val="bg2"/>
                </a:solidFill>
              </a:rPr>
              <a:t>1 </a:t>
            </a:r>
            <a:r>
              <a:rPr lang="pl-PL" dirty="0" smtClean="0">
                <a:solidFill>
                  <a:schemeClr val="bg2"/>
                </a:solidFill>
              </a:rPr>
              <a:t>= E</a:t>
            </a:r>
            <a:r>
              <a:rPr lang="pl-PL" sz="1200" dirty="0" smtClean="0">
                <a:solidFill>
                  <a:schemeClr val="bg2"/>
                </a:solidFill>
              </a:rPr>
              <a:t>K</a:t>
            </a:r>
            <a:r>
              <a:rPr lang="pl-PL" dirty="0" smtClean="0">
                <a:solidFill>
                  <a:schemeClr val="bg2"/>
                </a:solidFill>
              </a:rPr>
              <a:t>(M</a:t>
            </a:r>
            <a:r>
              <a:rPr lang="pl-PL" sz="1200" dirty="0" smtClean="0">
                <a:solidFill>
                  <a:schemeClr val="bg2"/>
                </a:solidFill>
              </a:rPr>
              <a:t>1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dirty="0" smtClean="0">
                <a:solidFill>
                  <a:schemeClr val="bg2"/>
                </a:solidFill>
              </a:rPr>
              <a:t>I)</a:t>
            </a:r>
          </a:p>
          <a:p>
            <a:pPr marL="1335088" lvl="2">
              <a:buNone/>
            </a:pPr>
            <a:r>
              <a:rPr lang="pl-PL" dirty="0" smtClean="0">
                <a:solidFill>
                  <a:schemeClr val="bg2"/>
                </a:solidFill>
              </a:rPr>
              <a:t>C</a:t>
            </a:r>
            <a:r>
              <a:rPr lang="pl-PL" sz="1200" dirty="0" smtClean="0">
                <a:solidFill>
                  <a:schemeClr val="bg2"/>
                </a:solidFill>
              </a:rPr>
              <a:t>i </a:t>
            </a:r>
            <a:r>
              <a:rPr lang="pl-PL" dirty="0" smtClean="0">
                <a:solidFill>
                  <a:schemeClr val="bg2"/>
                </a:solidFill>
              </a:rPr>
              <a:t>= E</a:t>
            </a:r>
            <a:r>
              <a:rPr lang="pl-PL" sz="1200" dirty="0" smtClean="0">
                <a:solidFill>
                  <a:schemeClr val="bg2"/>
                </a:solidFill>
              </a:rPr>
              <a:t>K</a:t>
            </a:r>
            <a:r>
              <a:rPr lang="pl-PL" dirty="0" smtClean="0">
                <a:solidFill>
                  <a:schemeClr val="bg2"/>
                </a:solidFill>
              </a:rPr>
              <a:t>(M</a:t>
            </a:r>
            <a:r>
              <a:rPr lang="pl-PL" sz="1200" dirty="0" smtClean="0">
                <a:solidFill>
                  <a:schemeClr val="bg2"/>
                </a:solidFill>
              </a:rPr>
              <a:t>i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dirty="0" smtClean="0">
                <a:solidFill>
                  <a:schemeClr val="bg2"/>
                </a:solidFill>
              </a:rPr>
              <a:t>C</a:t>
            </a:r>
            <a:r>
              <a:rPr lang="pl-PL" sz="1200" dirty="0" smtClean="0">
                <a:solidFill>
                  <a:schemeClr val="bg2"/>
                </a:solidFill>
              </a:rPr>
              <a:t>i−1</a:t>
            </a:r>
            <a:r>
              <a:rPr lang="pl-PL" dirty="0" smtClean="0">
                <a:solidFill>
                  <a:schemeClr val="bg2"/>
                </a:solidFill>
              </a:rPr>
              <a:t>)</a:t>
            </a:r>
          </a:p>
          <a:p>
            <a:pPr marL="1335088" lvl="2">
              <a:buNone/>
            </a:pPr>
            <a:r>
              <a:rPr lang="pl-PL" dirty="0" smtClean="0">
                <a:solidFill>
                  <a:schemeClr val="bg2"/>
                </a:solidFill>
              </a:rPr>
              <a:t>M</a:t>
            </a:r>
            <a:r>
              <a:rPr lang="pl-PL" sz="1200" dirty="0" smtClean="0">
                <a:solidFill>
                  <a:schemeClr val="bg2"/>
                </a:solidFill>
              </a:rPr>
              <a:t>1 </a:t>
            </a:r>
            <a:r>
              <a:rPr lang="pl-PL" dirty="0" smtClean="0">
                <a:solidFill>
                  <a:schemeClr val="bg2"/>
                </a:solidFill>
              </a:rPr>
              <a:t>= D</a:t>
            </a:r>
            <a:r>
              <a:rPr lang="pl-PL" sz="1200" dirty="0" smtClean="0">
                <a:solidFill>
                  <a:schemeClr val="bg2"/>
                </a:solidFill>
              </a:rPr>
              <a:t>K</a:t>
            </a:r>
            <a:r>
              <a:rPr lang="pl-PL" dirty="0" smtClean="0">
                <a:solidFill>
                  <a:schemeClr val="bg2"/>
                </a:solidFill>
              </a:rPr>
              <a:t>(C</a:t>
            </a:r>
            <a:r>
              <a:rPr lang="pl-PL" sz="1200" dirty="0" smtClean="0">
                <a:solidFill>
                  <a:schemeClr val="bg2"/>
                </a:solidFill>
              </a:rPr>
              <a:t>1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 </a:t>
            </a:r>
            <a:r>
              <a:rPr lang="pl-PL" dirty="0" smtClean="0">
                <a:solidFill>
                  <a:schemeClr val="bg2"/>
                </a:solidFill>
              </a:rPr>
              <a:t>I)</a:t>
            </a:r>
          </a:p>
          <a:p>
            <a:pPr marL="1335088" lvl="2">
              <a:buNone/>
            </a:pPr>
            <a:r>
              <a:rPr lang="pl-PL" dirty="0" smtClean="0">
                <a:solidFill>
                  <a:schemeClr val="bg2"/>
                </a:solidFill>
              </a:rPr>
              <a:t>M</a:t>
            </a:r>
            <a:r>
              <a:rPr lang="pl-PL" sz="1200" dirty="0" smtClean="0">
                <a:solidFill>
                  <a:schemeClr val="bg2"/>
                </a:solidFill>
              </a:rPr>
              <a:t>i </a:t>
            </a:r>
            <a:r>
              <a:rPr lang="pl-PL" dirty="0" smtClean="0">
                <a:solidFill>
                  <a:schemeClr val="bg2"/>
                </a:solidFill>
              </a:rPr>
              <a:t>= D</a:t>
            </a:r>
            <a:r>
              <a:rPr lang="pl-PL" sz="1200" dirty="0" smtClean="0">
                <a:solidFill>
                  <a:schemeClr val="bg2"/>
                </a:solidFill>
              </a:rPr>
              <a:t>K</a:t>
            </a:r>
            <a:r>
              <a:rPr lang="pl-PL" dirty="0" smtClean="0">
                <a:solidFill>
                  <a:schemeClr val="bg2"/>
                </a:solidFill>
              </a:rPr>
              <a:t>(C</a:t>
            </a:r>
            <a:r>
              <a:rPr lang="pl-PL" sz="1200" dirty="0" smtClean="0">
                <a:solidFill>
                  <a:schemeClr val="bg2"/>
                </a:solidFill>
              </a:rPr>
              <a:t>i</a:t>
            </a:r>
            <a:r>
              <a:rPr lang="pl-PL" dirty="0" smtClean="0">
                <a:solidFill>
                  <a:schemeClr val="bg2"/>
                </a:solidFill>
              </a:rPr>
              <a:t>)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</a:t>
            </a:r>
            <a:r>
              <a:rPr lang="pl-PL" dirty="0" smtClean="0">
                <a:solidFill>
                  <a:schemeClr val="bg2"/>
                </a:solidFill>
              </a:rPr>
              <a:t> C</a:t>
            </a:r>
            <a:r>
              <a:rPr lang="pl-PL" sz="1200" dirty="0" smtClean="0">
                <a:solidFill>
                  <a:schemeClr val="bg2"/>
                </a:solidFill>
              </a:rPr>
              <a:t>i−1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Tryby szyfrowania: szyfrowanie blokowe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86248" y="4786322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solidFill>
                  <a:schemeClr val="bg2"/>
                </a:solidFill>
              </a:rPr>
              <a:t>gdzie:</a:t>
            </a:r>
          </a:p>
          <a:p>
            <a:r>
              <a:rPr lang="pl-PL" sz="2000" i="1" dirty="0" smtClean="0">
                <a:solidFill>
                  <a:schemeClr val="bg2"/>
                </a:solidFill>
              </a:rPr>
              <a:t>M</a:t>
            </a:r>
            <a:r>
              <a:rPr lang="pl-PL" sz="2000" i="1" baseline="-25000" dirty="0" smtClean="0">
                <a:solidFill>
                  <a:schemeClr val="bg2"/>
                </a:solidFill>
              </a:rPr>
              <a:t>i</a:t>
            </a:r>
            <a:r>
              <a:rPr lang="pl-PL" sz="2000" i="1" dirty="0" smtClean="0">
                <a:solidFill>
                  <a:schemeClr val="bg2"/>
                </a:solidFill>
              </a:rPr>
              <a:t> -  i-ty blok wiadomości, </a:t>
            </a:r>
          </a:p>
          <a:p>
            <a:r>
              <a:rPr lang="pl-PL" sz="2000" i="1" dirty="0" smtClean="0">
                <a:solidFill>
                  <a:schemeClr val="bg2"/>
                </a:solidFill>
              </a:rPr>
              <a:t>C</a:t>
            </a:r>
            <a:r>
              <a:rPr lang="pl-PL" sz="2000" i="1" baseline="-25000" dirty="0" smtClean="0">
                <a:solidFill>
                  <a:schemeClr val="bg2"/>
                </a:solidFill>
              </a:rPr>
              <a:t>i</a:t>
            </a:r>
            <a:r>
              <a:rPr lang="pl-PL" sz="2000" i="1" dirty="0" smtClean="0">
                <a:solidFill>
                  <a:schemeClr val="bg2"/>
                </a:solidFill>
              </a:rPr>
              <a:t>  - i-ty blok kryptogramu, </a:t>
            </a:r>
          </a:p>
          <a:p>
            <a:r>
              <a:rPr lang="pl-PL" sz="2000" i="1" dirty="0" smtClean="0">
                <a:solidFill>
                  <a:schemeClr val="bg2"/>
                </a:solidFill>
              </a:rPr>
              <a:t> I -  losowy ciąg bitów, który jest przesyłany bez szyfrowania</a:t>
            </a:r>
            <a:endParaRPr lang="pl-PL" sz="20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>
                <a:solidFill>
                  <a:schemeClr val="bg2"/>
                </a:solidFill>
              </a:rPr>
              <a:t>zalety:</a:t>
            </a:r>
            <a:r>
              <a:rPr lang="pl-PL" dirty="0" smtClean="0"/>
              <a:t> </a:t>
            </a:r>
          </a:p>
          <a:p>
            <a:pPr lvl="3"/>
            <a:r>
              <a:rPr lang="pl-PL" sz="2400" dirty="0" smtClean="0"/>
              <a:t>takie same bloki tekstu jawnego mają różne kryptogramy; </a:t>
            </a:r>
          </a:p>
          <a:p>
            <a:pPr lvl="3"/>
            <a:r>
              <a:rPr lang="pl-PL" sz="2400" dirty="0" smtClean="0"/>
              <a:t>zmiana bitu (przekłamanie) wewnątrz jednego bloku prowadzi do zmiany tekstu po deszyfrowaniu tylko            w danym bloku i następnym</a:t>
            </a:r>
          </a:p>
          <a:p>
            <a:pPr lvl="2"/>
            <a:r>
              <a:rPr lang="pl-PL" b="1" dirty="0" smtClean="0">
                <a:solidFill>
                  <a:schemeClr val="bg2"/>
                </a:solidFill>
              </a:rPr>
              <a:t>wady:</a:t>
            </a:r>
          </a:p>
          <a:p>
            <a:pPr lvl="3"/>
            <a:r>
              <a:rPr lang="pl-PL" dirty="0" smtClean="0"/>
              <a:t> </a:t>
            </a:r>
            <a:r>
              <a:rPr lang="pl-PL" sz="2400" dirty="0" smtClean="0"/>
              <a:t>nie można usunąć żadnego bloku z kryptogramu; </a:t>
            </a:r>
          </a:p>
          <a:p>
            <a:pPr lvl="3"/>
            <a:r>
              <a:rPr lang="pl-PL" sz="2400" dirty="0" smtClean="0"/>
              <a:t>nie nadaje się do szyfrowania baz danych; </a:t>
            </a:r>
          </a:p>
          <a:p>
            <a:pPr lvl="3"/>
            <a:r>
              <a:rPr lang="pl-PL" sz="2400" dirty="0" smtClean="0"/>
              <a:t>nieodporny na zakłócenia (dodatkowy bit lub utrata jednego bitu psuja dalszy przekaz)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CBC — Cipher Block Chaining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>
                <a:solidFill>
                  <a:schemeClr val="bg2"/>
                </a:solidFill>
              </a:rPr>
              <a:t>CFB — </a:t>
            </a:r>
            <a:r>
              <a:rPr lang="pl-PL" b="1" dirty="0" err="1" smtClean="0">
                <a:solidFill>
                  <a:schemeClr val="bg2"/>
                </a:solidFill>
              </a:rPr>
              <a:t>Cipher</a:t>
            </a:r>
            <a:r>
              <a:rPr lang="pl-PL" b="1" dirty="0" smtClean="0">
                <a:solidFill>
                  <a:schemeClr val="bg2"/>
                </a:solidFill>
              </a:rPr>
              <a:t> </a:t>
            </a:r>
            <a:r>
              <a:rPr lang="pl-PL" b="1" dirty="0" err="1" smtClean="0">
                <a:solidFill>
                  <a:schemeClr val="bg2"/>
                </a:solidFill>
              </a:rPr>
              <a:t>Feedback</a:t>
            </a:r>
            <a:r>
              <a:rPr lang="pl-PL" b="1" dirty="0" smtClean="0">
                <a:solidFill>
                  <a:schemeClr val="bg2"/>
                </a:solidFill>
              </a:rPr>
              <a:t> (Szyfrowanie ze sprzężeniem zwrotnym)</a:t>
            </a:r>
          </a:p>
          <a:p>
            <a:pPr lvl="2"/>
            <a:r>
              <a:rPr lang="pl-PL" dirty="0" smtClean="0"/>
              <a:t>Szyfrowaniu podlegają jednostki mniejsze niż blok (64 bity), np. jeden znak ASCII (1 bajt = 8 bitów). Schemat działania przedstawiony jest na kolejnym slajdzie. </a:t>
            </a:r>
          </a:p>
          <a:p>
            <a:pPr lvl="2"/>
            <a:r>
              <a:rPr lang="pl-PL" dirty="0" smtClean="0"/>
              <a:t>Tryb ważny w zastosowaniach sieciowych, np. komunikacja pomiędzy klawiaturą i serwerem. </a:t>
            </a:r>
          </a:p>
          <a:p>
            <a:pPr lvl="2"/>
            <a:r>
              <a:rPr lang="pl-PL" dirty="0" smtClean="0"/>
              <a:t>Istotnym elementem CFB jest </a:t>
            </a:r>
            <a:r>
              <a:rPr lang="pl-PL" b="1" dirty="0" smtClean="0"/>
              <a:t>rejestr przesuwający</a:t>
            </a:r>
            <a:r>
              <a:rPr lang="pl-PL" dirty="0" smtClean="0"/>
              <a:t>.</a:t>
            </a: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CFB — </a:t>
            </a:r>
            <a:r>
              <a:rPr lang="pl-PL" dirty="0" err="1" smtClean="0"/>
              <a:t>Cipher</a:t>
            </a:r>
            <a:r>
              <a:rPr lang="pl-PL" dirty="0" smtClean="0"/>
              <a:t> </a:t>
            </a:r>
            <a:r>
              <a:rPr lang="pl-PL" dirty="0" err="1" smtClean="0"/>
              <a:t>Feedback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działania CFB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4214842" cy="32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4071966" cy="315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pl-PL" dirty="0" smtClean="0"/>
              <a:t>Na początku rejestr przesuwający zawiera losowy ciąg 64 bitów,</a:t>
            </a:r>
          </a:p>
          <a:p>
            <a:pPr lvl="4"/>
            <a:r>
              <a:rPr lang="pl-PL" dirty="0" smtClean="0"/>
              <a:t>zawartość rejestru przesuwającego jest szyfrowana za pomocą klucza </a:t>
            </a:r>
            <a:r>
              <a:rPr lang="pl-PL" i="1" dirty="0" smtClean="0"/>
              <a:t>K</a:t>
            </a:r>
            <a:r>
              <a:rPr lang="pl-PL" dirty="0" smtClean="0"/>
              <a:t> np. algorytmem DES</a:t>
            </a:r>
          </a:p>
          <a:p>
            <a:pPr lvl="4"/>
            <a:r>
              <a:rPr lang="pl-PL" dirty="0" smtClean="0"/>
              <a:t>8 pierwszych bitów kryptogramu jest dodawane modulo 2 z 8 bitami reprezentującymi literę wiadomości </a:t>
            </a:r>
            <a:r>
              <a:rPr lang="pl-PL" i="1" dirty="0" smtClean="0"/>
              <a:t>(M</a:t>
            </a:r>
            <a:r>
              <a:rPr lang="pl-PL" i="1" baseline="-25000" dirty="0" smtClean="0"/>
              <a:t>i</a:t>
            </a:r>
            <a:r>
              <a:rPr lang="pl-PL" i="1" dirty="0" smtClean="0"/>
              <a:t>) </a:t>
            </a:r>
            <a:r>
              <a:rPr lang="pl-PL" dirty="0" smtClean="0"/>
              <a:t>dając kryptogram </a:t>
            </a:r>
            <a:r>
              <a:rPr lang="pl-PL" i="1" dirty="0" smtClean="0"/>
              <a:t>C</a:t>
            </a:r>
            <a:r>
              <a:rPr lang="pl-PL" i="1" baseline="-25000" dirty="0" smtClean="0"/>
              <a:t>i</a:t>
            </a:r>
            <a:r>
              <a:rPr lang="pl-PL" dirty="0" smtClean="0"/>
              <a:t> przesyłany do odbiorcy</a:t>
            </a:r>
          </a:p>
          <a:p>
            <a:pPr lvl="4"/>
            <a:r>
              <a:rPr lang="pl-PL" dirty="0" smtClean="0"/>
              <a:t>C</a:t>
            </a:r>
            <a:r>
              <a:rPr lang="pl-PL" baseline="-25000" dirty="0" smtClean="0"/>
              <a:t>i</a:t>
            </a:r>
            <a:r>
              <a:rPr lang="pl-PL" dirty="0" smtClean="0"/>
              <a:t> jednocześnie przesyłane jest do rejestru przesuwającego zajmując ostatnie 8 bitów i przesuwając pozostałe bity o 8 pozycji w lewo; przesunięcie to nie jest cykliczne, tzn. pierwszych 8 bitów jest usuwanych</a:t>
            </a:r>
          </a:p>
          <a:p>
            <a:pPr lvl="4"/>
            <a:r>
              <a:rPr lang="pl-PL" dirty="0" smtClean="0"/>
              <a:t>przy deszyfrowaniu rola wejścia i wyjścia zostaje zamieniona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Działanie CFB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00100" y="2143116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2"/>
                </a:solidFill>
              </a:rPr>
              <a:t>IDEA — International Data </a:t>
            </a:r>
            <a:r>
              <a:rPr lang="pl-PL" sz="4800" b="1" dirty="0" err="1" smtClean="0">
                <a:solidFill>
                  <a:schemeClr val="bg2"/>
                </a:solidFill>
              </a:rPr>
              <a:t>Encryption</a:t>
            </a:r>
            <a:endParaRPr lang="pl-PL" sz="4800" b="1" dirty="0" smtClean="0">
              <a:solidFill>
                <a:schemeClr val="bg2"/>
              </a:solidFill>
            </a:endParaRPr>
          </a:p>
          <a:p>
            <a:r>
              <a:rPr lang="pl-PL" sz="4800" b="1" dirty="0" err="1" smtClean="0">
                <a:solidFill>
                  <a:schemeClr val="bg2"/>
                </a:solidFill>
              </a:rPr>
              <a:t>Algorithm</a:t>
            </a:r>
            <a:endParaRPr lang="pl-PL" sz="4800" b="1" dirty="0" smtClean="0">
              <a:solidFill>
                <a:schemeClr val="bg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00504"/>
            <a:ext cx="4048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Algorytmy symetryczne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IDEA jest algorytmem blokowym wprowadzonym                w latach 90-tych</a:t>
            </a:r>
          </a:p>
          <a:p>
            <a:pPr lvl="2"/>
            <a:r>
              <a:rPr lang="pl-PL" dirty="0" smtClean="0"/>
              <a:t>używa kluczy 128 bitowych</a:t>
            </a:r>
          </a:p>
          <a:p>
            <a:pPr lvl="2"/>
            <a:r>
              <a:rPr lang="pl-PL" dirty="0" smtClean="0"/>
              <a:t>jest używana w pakiecie PGP</a:t>
            </a:r>
          </a:p>
          <a:p>
            <a:pPr lvl="2"/>
            <a:r>
              <a:rPr lang="pl-PL" dirty="0" smtClean="0"/>
              <a:t>jest algorytmem opatentowanym; </a:t>
            </a:r>
          </a:p>
          <a:p>
            <a:pPr lvl="2"/>
            <a:r>
              <a:rPr lang="pl-PL" dirty="0" smtClean="0"/>
              <a:t>można go używać bezpłatnie do celów niekomercyjnych</a:t>
            </a:r>
          </a:p>
          <a:p>
            <a:pPr lvl="2"/>
            <a:r>
              <a:rPr lang="pl-PL" dirty="0" smtClean="0"/>
              <a:t>działa na blokach 64 bitowych i wykorzystuje 3 różne operacje: </a:t>
            </a:r>
          </a:p>
          <a:p>
            <a:pPr lvl="3"/>
            <a:r>
              <a:rPr lang="pl-PL" dirty="0" smtClean="0"/>
              <a:t>XOR (</a:t>
            </a:r>
            <a:r>
              <a:rPr lang="pl-PL" dirty="0" smtClean="0">
                <a:sym typeface="Symbol"/>
              </a:rPr>
              <a:t></a:t>
            </a:r>
            <a:r>
              <a:rPr lang="pl-PL" dirty="0" smtClean="0"/>
              <a:t>), </a:t>
            </a:r>
          </a:p>
          <a:p>
            <a:pPr lvl="3"/>
            <a:r>
              <a:rPr lang="pl-PL" dirty="0" smtClean="0"/>
              <a:t>dodawanie modulo 2</a:t>
            </a:r>
            <a:r>
              <a:rPr lang="pl-PL" baseline="30000" dirty="0" smtClean="0"/>
              <a:t>16</a:t>
            </a:r>
            <a:r>
              <a:rPr lang="pl-PL" dirty="0" smtClean="0"/>
              <a:t> (    ) </a:t>
            </a:r>
          </a:p>
          <a:p>
            <a:pPr lvl="3"/>
            <a:r>
              <a:rPr lang="pl-PL" dirty="0" smtClean="0"/>
              <a:t>Oraz mnożenie modulo 2</a:t>
            </a:r>
            <a:r>
              <a:rPr lang="pl-PL" baseline="30000" dirty="0" smtClean="0"/>
              <a:t>16</a:t>
            </a:r>
            <a:r>
              <a:rPr lang="pl-PL" dirty="0" smtClean="0"/>
              <a:t>+1 (</a:t>
            </a:r>
            <a:r>
              <a:rPr lang="pl-PL" dirty="0" smtClean="0">
                <a:sym typeface="Wingdings 2"/>
              </a:rPr>
              <a:t></a:t>
            </a:r>
            <a:r>
              <a:rPr lang="pl-PL" dirty="0" smtClean="0"/>
              <a:t>);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IDEA — International Data </a:t>
            </a:r>
            <a:r>
              <a:rPr lang="pl-PL" dirty="0" err="1" smtClean="0"/>
              <a:t>Encryption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Algorithm</a:t>
            </a:r>
            <a:endParaRPr lang="pl-P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643578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64 bitowy blok jest dzielony na 4 bloki po 16 bitów: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l-PL" i="1" dirty="0" smtClean="0"/>
              <a:t>X</a:t>
            </a:r>
            <a:r>
              <a:rPr lang="pl-PL" i="1" baseline="-25000" dirty="0" smtClean="0"/>
              <a:t>1</a:t>
            </a:r>
            <a:r>
              <a:rPr lang="pl-PL" i="1" dirty="0" smtClean="0"/>
              <a:t>,X</a:t>
            </a:r>
            <a:r>
              <a:rPr lang="pl-PL" i="1" baseline="-25000" dirty="0" smtClean="0"/>
              <a:t>2</a:t>
            </a:r>
            <a:r>
              <a:rPr lang="pl-PL" i="1" dirty="0" smtClean="0"/>
              <a:t>,X</a:t>
            </a:r>
            <a:r>
              <a:rPr lang="pl-PL" i="1" baseline="-25000" dirty="0" smtClean="0"/>
              <a:t>3</a:t>
            </a:r>
            <a:r>
              <a:rPr lang="pl-PL" i="1" dirty="0" smtClean="0"/>
              <a:t>,X</a:t>
            </a:r>
            <a:r>
              <a:rPr lang="pl-PL" baseline="-25000" dirty="0" smtClean="0"/>
              <a:t>4</a:t>
            </a:r>
            <a:r>
              <a:rPr lang="pl-PL" dirty="0" smtClean="0"/>
              <a:t>, które stanowią dane wejściowe dla pierwszej rundy algorytmu</a:t>
            </a:r>
          </a:p>
          <a:p>
            <a:pPr lvl="2"/>
            <a:r>
              <a:rPr lang="pl-PL" dirty="0" smtClean="0"/>
              <a:t>algorytm składa się z 8 rund</a:t>
            </a:r>
          </a:p>
          <a:p>
            <a:pPr lvl="2"/>
            <a:r>
              <a:rPr lang="pl-PL" dirty="0" smtClean="0"/>
              <a:t>w każdej rundzie wykonywane są wymienione wyżej 3 typy operacji na 16 bitowych blokach z 16 bitowymi </a:t>
            </a:r>
            <a:r>
              <a:rPr lang="pl-PL" dirty="0" err="1" smtClean="0"/>
              <a:t>podkluczami</a:t>
            </a:r>
            <a:r>
              <a:rPr lang="pl-PL" dirty="0" smtClean="0"/>
              <a:t> (każda runda wymaga 6 podkluczy)</a:t>
            </a:r>
          </a:p>
          <a:p>
            <a:pPr lvl="2"/>
            <a:r>
              <a:rPr lang="pl-PL" dirty="0" smtClean="0"/>
              <a:t>w wyniku otrzymuje sie 4 bloki po 16 bitów: </a:t>
            </a:r>
            <a:r>
              <a:rPr lang="pl-PL" sz="2200" i="1" dirty="0" smtClean="0"/>
              <a:t>Y</a:t>
            </a:r>
            <a:r>
              <a:rPr lang="pl-PL" sz="2200" i="1" baseline="-25000" dirty="0" smtClean="0"/>
              <a:t>1</a:t>
            </a:r>
            <a:r>
              <a:rPr lang="pl-PL" sz="2200" i="1" dirty="0" smtClean="0"/>
              <a:t>, Y</a:t>
            </a:r>
            <a:r>
              <a:rPr lang="pl-PL" sz="2200" i="1" baseline="-25000" dirty="0" smtClean="0"/>
              <a:t>2</a:t>
            </a:r>
            <a:r>
              <a:rPr lang="pl-PL" sz="2200" i="1" dirty="0" smtClean="0"/>
              <a:t>, Y</a:t>
            </a:r>
            <a:r>
              <a:rPr lang="pl-PL" sz="2200" i="1" baseline="-25000" dirty="0" smtClean="0"/>
              <a:t>3</a:t>
            </a:r>
            <a:r>
              <a:rPr lang="pl-PL" sz="2200" i="1" dirty="0" smtClean="0"/>
              <a:t>,Y</a:t>
            </a:r>
            <a:r>
              <a:rPr lang="pl-PL" sz="2200" i="1" baseline="-25000" dirty="0" smtClean="0"/>
              <a:t>4</a:t>
            </a:r>
          </a:p>
          <a:p>
            <a:pPr lvl="2"/>
            <a:r>
              <a:rPr lang="pl-PL" dirty="0" smtClean="0"/>
              <a:t>pomiędzy rundami blok 2 i 3 są zamieniane</a:t>
            </a:r>
          </a:p>
          <a:p>
            <a:pPr lvl="2"/>
            <a:r>
              <a:rPr lang="pl-PL" dirty="0" smtClean="0"/>
              <a:t>algorytm kończy przekształcenie końcowe, które wymaga 4 podkluczy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IDEA - Szyfrowanie 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działania algorytmu IDEA</a:t>
            </a:r>
            <a:endParaRPr lang="pl-PL" dirty="0"/>
          </a:p>
        </p:txBody>
      </p:sp>
      <p:pic>
        <p:nvPicPr>
          <p:cNvPr id="4" name="Obraz 3" descr="Schemat działania ID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000240"/>
            <a:ext cx="4643470" cy="4521781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b="1" dirty="0" smtClean="0"/>
              <a:t>symetryczne </a:t>
            </a:r>
            <a:r>
              <a:rPr lang="pl-PL" b="0" dirty="0" smtClean="0">
                <a:solidFill>
                  <a:schemeClr val="tx1"/>
                </a:solidFill>
              </a:rPr>
              <a:t>— klucz do szyfrowania                    i deszyfrowania jest ten sam </a:t>
            </a:r>
            <a:r>
              <a:rPr lang="pl-PL" dirty="0" smtClean="0"/>
              <a:t>(</a:t>
            </a:r>
            <a:r>
              <a:rPr lang="pl-PL" b="1" dirty="0" smtClean="0"/>
              <a:t>klucz tajny) </a:t>
            </a:r>
            <a:r>
              <a:rPr lang="pl-PL" b="1" dirty="0" smtClean="0">
                <a:solidFill>
                  <a:schemeClr val="tx1"/>
                </a:solidFill>
              </a:rPr>
              <a:t>— DES, IDEA, AES</a:t>
            </a:r>
          </a:p>
          <a:p>
            <a:pPr lvl="1"/>
            <a:endParaRPr lang="pl-PL" b="1" dirty="0" smtClean="0">
              <a:solidFill>
                <a:schemeClr val="tx1"/>
              </a:solidFill>
            </a:endParaRPr>
          </a:p>
          <a:p>
            <a:pPr lvl="1"/>
            <a:r>
              <a:rPr lang="pl-PL" b="1" dirty="0" smtClean="0"/>
              <a:t>asymetryczne </a:t>
            </a:r>
            <a:r>
              <a:rPr lang="pl-PL" b="0" dirty="0" smtClean="0">
                <a:solidFill>
                  <a:schemeClr val="tx1"/>
                </a:solidFill>
              </a:rPr>
              <a:t>— klucze do szyfrowania                i deszyfrowania są różne </a:t>
            </a:r>
            <a:r>
              <a:rPr lang="pl-PL" dirty="0" smtClean="0"/>
              <a:t>(</a:t>
            </a:r>
            <a:r>
              <a:rPr lang="pl-PL" b="1" dirty="0" smtClean="0"/>
              <a:t>klucz jawny </a:t>
            </a:r>
            <a:r>
              <a:rPr lang="pl-PL" b="0" dirty="0" smtClean="0">
                <a:solidFill>
                  <a:schemeClr val="tx1"/>
                </a:solidFill>
              </a:rPr>
              <a:t>albo </a:t>
            </a:r>
            <a:r>
              <a:rPr lang="pl-PL" b="1" dirty="0" smtClean="0"/>
              <a:t>publiczny) </a:t>
            </a:r>
            <a:r>
              <a:rPr lang="pl-PL" b="1" dirty="0" smtClean="0">
                <a:solidFill>
                  <a:schemeClr val="tx1"/>
                </a:solidFill>
              </a:rPr>
              <a:t>— RSA, </a:t>
            </a:r>
            <a:r>
              <a:rPr lang="pl-PL" dirty="0" err="1" smtClean="0">
                <a:solidFill>
                  <a:schemeClr val="tx1"/>
                </a:solidFill>
              </a:rPr>
              <a:t>ElGamal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Marcin\Ustawienia lokalne\Temporary Internet Files\Content.IE5\66KP1O97\MP9002851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57694"/>
            <a:ext cx="1504961" cy="2286016"/>
          </a:xfrm>
          <a:prstGeom prst="rect">
            <a:avLst/>
          </a:prstGeom>
          <a:noFill/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IDEA używa klucza 128 bitowego i wymaga 8×6+4=52 podklucze</a:t>
            </a:r>
          </a:p>
          <a:p>
            <a:pPr marL="903287" lvl="3" indent="-457200">
              <a:buFont typeface="+mj-lt"/>
              <a:buAutoNum type="arabicPeriod"/>
            </a:pPr>
            <a:r>
              <a:rPr lang="pl-PL" sz="2200" dirty="0" smtClean="0"/>
              <a:t>	128 bitowy klucz jest dzielony na bloki 16 bitowe, co daje 8 podkluczy</a:t>
            </a:r>
          </a:p>
          <a:p>
            <a:pPr marL="903287" lvl="3" indent="-457200">
              <a:buFont typeface="+mj-lt"/>
              <a:buAutoNum type="arabicPeriod"/>
            </a:pPr>
            <a:r>
              <a:rPr lang="pl-PL" sz="2200" dirty="0" smtClean="0"/>
              <a:t>	na kluczu wykonuje sie przesuniecie cykliczne o 25 pozycji i znowu dzieli na bloki 16 bitowe, co daje kolejne 8 podkluczy</a:t>
            </a:r>
          </a:p>
          <a:p>
            <a:pPr marL="903287" lvl="3" indent="-457200">
              <a:buFont typeface="+mj-lt"/>
              <a:buAutoNum type="arabicPeriod"/>
            </a:pPr>
            <a:r>
              <a:rPr lang="pl-PL" sz="2200" dirty="0" smtClean="0"/>
              <a:t>	operacje z punktu 2 powtarza się tak                              długo, aż wygeneruje się wszystkie                            podklucze</a:t>
            </a:r>
            <a:endParaRPr lang="pl-PL" sz="2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IDEA – generowanie podkluczy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dirty="0" smtClean="0"/>
              <a:t>Deszyfrowanie algorytmem IDEA przebiega wg schematu działania algorytmu przedstawionego na wcześniejszym slajdzie,  w którym zamiast X</a:t>
            </a:r>
            <a:r>
              <a:rPr lang="pl-PL" baseline="-25000" dirty="0" smtClean="0"/>
              <a:t>1</a:t>
            </a:r>
            <a:r>
              <a:rPr lang="pl-PL" dirty="0" smtClean="0"/>
              <a:t>,X</a:t>
            </a:r>
            <a:r>
              <a:rPr lang="pl-PL" baseline="-25000" dirty="0" smtClean="0"/>
              <a:t>2</a:t>
            </a:r>
            <a:r>
              <a:rPr lang="pl-PL" dirty="0" smtClean="0"/>
              <a:t>,X</a:t>
            </a:r>
            <a:r>
              <a:rPr lang="pl-PL" baseline="-25000" dirty="0" smtClean="0"/>
              <a:t>3</a:t>
            </a:r>
            <a:r>
              <a:rPr lang="pl-PL" dirty="0" smtClean="0"/>
              <a:t>,X</a:t>
            </a:r>
            <a:r>
              <a:rPr lang="pl-PL" baseline="-25000" dirty="0" smtClean="0"/>
              <a:t>4</a:t>
            </a:r>
            <a:r>
              <a:rPr lang="pl-PL" dirty="0" smtClean="0"/>
              <a:t> na wejściu podaje sie bloki Y</a:t>
            </a:r>
            <a:r>
              <a:rPr lang="pl-PL" baseline="-25000" dirty="0" smtClean="0"/>
              <a:t>1</a:t>
            </a:r>
            <a:r>
              <a:rPr lang="pl-PL" dirty="0" smtClean="0"/>
              <a:t>, Y</a:t>
            </a:r>
            <a:r>
              <a:rPr lang="pl-PL" baseline="-25000" dirty="0" smtClean="0"/>
              <a:t>2</a:t>
            </a:r>
            <a:r>
              <a:rPr lang="pl-PL" dirty="0" smtClean="0"/>
              <a:t>, Y</a:t>
            </a:r>
            <a:r>
              <a:rPr lang="pl-PL" baseline="-25000" dirty="0" smtClean="0"/>
              <a:t>3</a:t>
            </a:r>
            <a:r>
              <a:rPr lang="pl-PL" dirty="0" smtClean="0"/>
              <a:t>, Y</a:t>
            </a:r>
            <a:r>
              <a:rPr lang="pl-PL" baseline="-25000" dirty="0" smtClean="0"/>
              <a:t>4</a:t>
            </a:r>
            <a:r>
              <a:rPr lang="pl-PL" dirty="0" smtClean="0"/>
              <a:t> kryptogramu oraz klucz </a:t>
            </a:r>
            <a:r>
              <a:rPr lang="pl-PL" i="1" dirty="0" smtClean="0"/>
              <a:t>K</a:t>
            </a:r>
            <a:r>
              <a:rPr lang="pl-PL" dirty="0" smtClean="0"/>
              <a:t> (ten sam co przy szyfrowaniu)</a:t>
            </a:r>
          </a:p>
          <a:p>
            <a:pPr lvl="3"/>
            <a:r>
              <a:rPr lang="pl-PL" dirty="0" smtClean="0"/>
              <a:t>z klucza </a:t>
            </a:r>
            <a:r>
              <a:rPr lang="pl-PL" i="1" dirty="0" smtClean="0"/>
              <a:t>K</a:t>
            </a:r>
            <a:r>
              <a:rPr lang="pl-PL" dirty="0" smtClean="0"/>
              <a:t> generuje się podklucze K</a:t>
            </a:r>
            <a:r>
              <a:rPr lang="pl-PL" baseline="-25000" dirty="0" smtClean="0"/>
              <a:t>i</a:t>
            </a:r>
            <a:r>
              <a:rPr lang="pl-PL" baseline="30000" dirty="0" smtClean="0"/>
              <a:t>(</a:t>
            </a:r>
            <a:r>
              <a:rPr lang="pl-PL" baseline="30000" dirty="0" err="1" smtClean="0"/>
              <a:t>r</a:t>
            </a:r>
            <a:r>
              <a:rPr lang="pl-PL" baseline="30000" dirty="0" smtClean="0"/>
              <a:t>)</a:t>
            </a:r>
          </a:p>
          <a:p>
            <a:pPr lvl="3"/>
            <a:r>
              <a:rPr lang="pl-PL" dirty="0" smtClean="0"/>
              <a:t>generuje się podklucze deszyfrujące </a:t>
            </a:r>
            <a:r>
              <a:rPr lang="pl-PL" dirty="0" err="1" smtClean="0"/>
              <a:t>K’</a:t>
            </a:r>
            <a:r>
              <a:rPr lang="pl-PL" baseline="-25000" dirty="0" err="1" smtClean="0"/>
              <a:t>i</a:t>
            </a:r>
            <a:r>
              <a:rPr lang="pl-PL" baseline="30000" dirty="0" smtClean="0"/>
              <a:t>(</a:t>
            </a:r>
            <a:r>
              <a:rPr lang="pl-PL" baseline="30000" dirty="0" err="1" smtClean="0"/>
              <a:t>r</a:t>
            </a:r>
            <a:r>
              <a:rPr lang="pl-PL" baseline="30000" dirty="0" smtClean="0"/>
              <a:t>)</a:t>
            </a:r>
            <a:r>
              <a:rPr lang="pl-PL" dirty="0" smtClean="0"/>
              <a:t> wg schematu przedstawionego w poniższej tablicy (Tab.8)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IDEA - Deszyfrowanie</a:t>
            </a:r>
            <a:endParaRPr lang="pl-P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00570"/>
            <a:ext cx="7943850" cy="2171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00100" y="2143116"/>
            <a:ext cx="6643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2"/>
                </a:solidFill>
              </a:rPr>
              <a:t>AES — </a:t>
            </a:r>
            <a:r>
              <a:rPr lang="pl-PL" sz="4800" b="1" dirty="0" err="1" smtClean="0">
                <a:solidFill>
                  <a:schemeClr val="bg2"/>
                </a:solidFill>
              </a:rPr>
              <a:t>Advanced</a:t>
            </a:r>
            <a:r>
              <a:rPr lang="pl-PL" sz="4800" b="1" dirty="0" smtClean="0">
                <a:solidFill>
                  <a:schemeClr val="bg2"/>
                </a:solidFill>
              </a:rPr>
              <a:t> </a:t>
            </a:r>
            <a:r>
              <a:rPr lang="pl-PL" sz="4800" b="1" dirty="0" err="1" smtClean="0">
                <a:solidFill>
                  <a:schemeClr val="bg2"/>
                </a:solidFill>
              </a:rPr>
              <a:t>Encryption</a:t>
            </a:r>
            <a:r>
              <a:rPr lang="pl-PL" sz="4800" b="1" dirty="0" smtClean="0">
                <a:solidFill>
                  <a:schemeClr val="bg2"/>
                </a:solidFill>
              </a:rPr>
              <a:t> Standard —</a:t>
            </a:r>
          </a:p>
          <a:p>
            <a:r>
              <a:rPr lang="pl-PL" sz="4800" b="1" dirty="0" err="1" smtClean="0">
                <a:solidFill>
                  <a:schemeClr val="bg2"/>
                </a:solidFill>
              </a:rPr>
              <a:t>Rijndael</a:t>
            </a:r>
            <a:endParaRPr lang="pl-PL" sz="4800" b="1" dirty="0" smtClean="0">
              <a:solidFill>
                <a:schemeClr val="bg2"/>
              </a:solidFill>
            </a:endParaRPr>
          </a:p>
          <a:p>
            <a:endParaRPr lang="pl-PL" sz="4800" b="1" dirty="0" smtClean="0">
              <a:solidFill>
                <a:schemeClr val="bg2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Algorytmy symetryczne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Nowy standard przyjęty w 2001 r. w USA</a:t>
            </a:r>
          </a:p>
          <a:p>
            <a:pPr lvl="2"/>
            <a:r>
              <a:rPr lang="pl-PL" dirty="0" smtClean="0"/>
              <a:t>algorytm blokowy, który zaprojektowali Joan </a:t>
            </a:r>
            <a:r>
              <a:rPr lang="pl-PL" dirty="0" err="1" smtClean="0"/>
              <a:t>Daemen</a:t>
            </a:r>
            <a:r>
              <a:rPr lang="pl-PL" dirty="0" smtClean="0"/>
              <a:t>         i Vincent </a:t>
            </a:r>
            <a:r>
              <a:rPr lang="pl-PL" dirty="0" err="1" smtClean="0"/>
              <a:t>Rijmen</a:t>
            </a:r>
            <a:endParaRPr lang="pl-PL" dirty="0" smtClean="0"/>
          </a:p>
          <a:p>
            <a:pPr lvl="2"/>
            <a:r>
              <a:rPr lang="pl-PL" dirty="0" smtClean="0"/>
              <a:t>zarówno długość bloku jak i klucza może być wybrana jako 128, 192 lub 256 bitów</a:t>
            </a:r>
          </a:p>
          <a:p>
            <a:pPr lvl="2"/>
            <a:r>
              <a:rPr lang="pl-PL" dirty="0" err="1" smtClean="0"/>
              <a:t>Rijndael</a:t>
            </a:r>
            <a:r>
              <a:rPr lang="pl-PL" dirty="0" smtClean="0"/>
              <a:t> jest ogólnie dostępny</a:t>
            </a:r>
          </a:p>
          <a:p>
            <a:pPr lvl="2"/>
            <a:r>
              <a:rPr lang="pl-PL" dirty="0" smtClean="0"/>
              <a:t>liczba rund zależy od długości bloku</a:t>
            </a:r>
          </a:p>
          <a:p>
            <a:pPr lvl="2"/>
            <a:r>
              <a:rPr lang="pl-PL" dirty="0" smtClean="0"/>
              <a:t>w każdej rundzie wykonywane są 4 operacje (macierzowe): podstawienie w S-boksie, przesunięcie wierszy, mieszanie kolumn i XOR z </a:t>
            </a:r>
            <a:r>
              <a:rPr lang="pl-PL" dirty="0" err="1" smtClean="0"/>
              <a:t>podkluczem</a:t>
            </a:r>
            <a:endParaRPr lang="pl-PL" dirty="0" smtClean="0"/>
          </a:p>
          <a:p>
            <a:pPr lvl="2"/>
            <a:r>
              <a:rPr lang="pl-PL" dirty="0" smtClean="0"/>
              <a:t>podklucze są generowane algorytmem, który zależy od rundy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AES — Advanced Encryption Standard —</a:t>
            </a:r>
            <a:br>
              <a:rPr lang="pl-PL" smtClean="0"/>
            </a:br>
            <a:r>
              <a:rPr lang="pl-PL" smtClean="0"/>
              <a:t>Rijndael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42910" y="2000240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2"/>
                </a:solidFill>
              </a:rPr>
              <a:t>	  </a:t>
            </a:r>
            <a:r>
              <a:rPr lang="pl-PL" sz="4800" b="1" dirty="0" err="1" smtClean="0">
                <a:solidFill>
                  <a:schemeClr val="bg2"/>
                </a:solidFill>
              </a:rPr>
              <a:t>Ron</a:t>
            </a:r>
            <a:r>
              <a:rPr lang="pl-PL" sz="4800" b="1" dirty="0" smtClean="0">
                <a:solidFill>
                  <a:schemeClr val="bg2"/>
                </a:solidFill>
              </a:rPr>
              <a:t> </a:t>
            </a:r>
            <a:r>
              <a:rPr lang="pl-PL" sz="4800" b="1" dirty="0" err="1" smtClean="0">
                <a:solidFill>
                  <a:srgbClr val="00B050"/>
                </a:solidFill>
              </a:rPr>
              <a:t>R</a:t>
            </a:r>
            <a:r>
              <a:rPr lang="pl-PL" sz="4800" b="1" dirty="0" err="1" smtClean="0">
                <a:solidFill>
                  <a:schemeClr val="bg2"/>
                </a:solidFill>
              </a:rPr>
              <a:t>ivest</a:t>
            </a:r>
            <a:r>
              <a:rPr lang="pl-PL" sz="4800" b="1" dirty="0" smtClean="0">
                <a:solidFill>
                  <a:schemeClr val="bg2"/>
                </a:solidFill>
              </a:rPr>
              <a:t>, </a:t>
            </a:r>
          </a:p>
          <a:p>
            <a:r>
              <a:rPr lang="pl-PL" sz="4800" b="1" dirty="0" smtClean="0">
                <a:solidFill>
                  <a:schemeClr val="bg2"/>
                </a:solidFill>
              </a:rPr>
              <a:t>	   </a:t>
            </a:r>
            <a:r>
              <a:rPr lang="pl-PL" sz="4800" b="1" dirty="0" err="1" smtClean="0">
                <a:solidFill>
                  <a:schemeClr val="bg2"/>
                </a:solidFill>
              </a:rPr>
              <a:t>Adi</a:t>
            </a:r>
            <a:r>
              <a:rPr lang="pl-PL" sz="4800" b="1" dirty="0" smtClean="0">
                <a:solidFill>
                  <a:schemeClr val="bg2"/>
                </a:solidFill>
              </a:rPr>
              <a:t> </a:t>
            </a:r>
            <a:r>
              <a:rPr lang="pl-PL" sz="4800" b="1" dirty="0" err="1" smtClean="0">
                <a:solidFill>
                  <a:srgbClr val="00B050"/>
                </a:solidFill>
              </a:rPr>
              <a:t>S</a:t>
            </a:r>
            <a:r>
              <a:rPr lang="pl-PL" sz="4800" b="1" dirty="0" err="1" smtClean="0">
                <a:solidFill>
                  <a:schemeClr val="bg2"/>
                </a:solidFill>
              </a:rPr>
              <a:t>hamir</a:t>
            </a:r>
            <a:r>
              <a:rPr lang="pl-PL" sz="4800" b="1" dirty="0" smtClean="0">
                <a:solidFill>
                  <a:schemeClr val="bg2"/>
                </a:solidFill>
              </a:rPr>
              <a:t>, </a:t>
            </a:r>
          </a:p>
          <a:p>
            <a:r>
              <a:rPr lang="pl-PL" sz="4800" b="1" dirty="0" smtClean="0">
                <a:solidFill>
                  <a:schemeClr val="bg2"/>
                </a:solidFill>
              </a:rPr>
              <a:t>Leonard </a:t>
            </a:r>
            <a:r>
              <a:rPr lang="pl-PL" sz="4800" b="1" dirty="0" err="1" smtClean="0">
                <a:solidFill>
                  <a:srgbClr val="00B050"/>
                </a:solidFill>
              </a:rPr>
              <a:t>A</a:t>
            </a:r>
            <a:r>
              <a:rPr lang="pl-PL" sz="4800" b="1" dirty="0" err="1" smtClean="0">
                <a:solidFill>
                  <a:schemeClr val="bg2"/>
                </a:solidFill>
              </a:rPr>
              <a:t>dleman</a:t>
            </a:r>
            <a:endParaRPr lang="pl-PL" sz="4800" b="1" dirty="0" smtClean="0">
              <a:solidFill>
                <a:schemeClr val="bg2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Algorytmy asymetryczne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357694"/>
            <a:ext cx="3571899" cy="21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nn-NO" dirty="0" smtClean="0"/>
              <a:t>Witfield Diffie i Martin Hellman — idea kryptografii z</a:t>
            </a:r>
            <a:r>
              <a:rPr lang="pl-PL" dirty="0" smtClean="0"/>
              <a:t> kluczem publicznym, rok 1976</a:t>
            </a:r>
          </a:p>
          <a:p>
            <a:pPr lvl="2"/>
            <a:r>
              <a:rPr lang="pl-PL" dirty="0" smtClean="0"/>
              <a:t>RSA — </a:t>
            </a:r>
            <a:r>
              <a:rPr lang="pl-PL" dirty="0" err="1" smtClean="0"/>
              <a:t>Ron</a:t>
            </a:r>
            <a:r>
              <a:rPr lang="pl-PL" dirty="0" smtClean="0"/>
              <a:t> </a:t>
            </a:r>
            <a:r>
              <a:rPr lang="pl-PL" dirty="0" err="1" smtClean="0"/>
              <a:t>Rivest</a:t>
            </a:r>
            <a:r>
              <a:rPr lang="pl-PL" dirty="0" smtClean="0"/>
              <a:t>, </a:t>
            </a:r>
            <a:r>
              <a:rPr lang="pl-PL" dirty="0" err="1" smtClean="0"/>
              <a:t>Adi</a:t>
            </a:r>
            <a:r>
              <a:rPr lang="pl-PL" dirty="0" smtClean="0"/>
              <a:t> </a:t>
            </a:r>
            <a:r>
              <a:rPr lang="pl-PL" dirty="0" err="1" smtClean="0"/>
              <a:t>Shamir</a:t>
            </a:r>
            <a:r>
              <a:rPr lang="pl-PL" dirty="0" smtClean="0"/>
              <a:t> i Leonard </a:t>
            </a:r>
            <a:r>
              <a:rPr lang="pl-PL" dirty="0" err="1" smtClean="0"/>
              <a:t>Adleman</a:t>
            </a:r>
            <a:r>
              <a:rPr lang="pl-PL" dirty="0" smtClean="0"/>
              <a:t>, rok 1978</a:t>
            </a:r>
          </a:p>
          <a:p>
            <a:pPr lvl="2"/>
            <a:r>
              <a:rPr lang="pl-PL" dirty="0" smtClean="0"/>
              <a:t>bezpieczeństwo algorytmu RSA opiera się na trudności obliczeniowej związanej z rozkładem dużych liczb na czynniki (faktoryzacja)</a:t>
            </a:r>
          </a:p>
          <a:p>
            <a:pPr lvl="3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7030A0"/>
                </a:solidFill>
              </a:rPr>
              <a:t>Wybierzmy dwie duże liczby pierwsze </a:t>
            </a:r>
            <a:r>
              <a:rPr lang="pl-PL" i="1" dirty="0" smtClean="0">
                <a:solidFill>
                  <a:srgbClr val="7030A0"/>
                </a:solidFill>
              </a:rPr>
              <a:t>p</a:t>
            </a:r>
            <a:r>
              <a:rPr lang="pl-PL" dirty="0" smtClean="0">
                <a:solidFill>
                  <a:srgbClr val="7030A0"/>
                </a:solidFill>
              </a:rPr>
              <a:t> i </a:t>
            </a:r>
            <a:r>
              <a:rPr lang="pl-PL" i="1" dirty="0" smtClean="0">
                <a:solidFill>
                  <a:srgbClr val="7030A0"/>
                </a:solidFill>
              </a:rPr>
              <a:t>q</a:t>
            </a:r>
            <a:r>
              <a:rPr lang="pl-PL" dirty="0" smtClean="0">
                <a:solidFill>
                  <a:srgbClr val="7030A0"/>
                </a:solidFill>
              </a:rPr>
              <a:t> i obliczmy ich iloczyn (</a:t>
            </a:r>
            <a:r>
              <a:rPr lang="pl-PL" dirty="0" err="1" smtClean="0">
                <a:solidFill>
                  <a:srgbClr val="7030A0"/>
                </a:solidFill>
              </a:rPr>
              <a:t>iloczyn</a:t>
            </a:r>
            <a:r>
              <a:rPr lang="pl-PL" dirty="0" smtClean="0">
                <a:solidFill>
                  <a:srgbClr val="7030A0"/>
                </a:solidFill>
              </a:rPr>
              <a:t> łatwo obliczyć)</a:t>
            </a:r>
          </a:p>
          <a:p>
            <a:pPr lvl="3" algn="ctr">
              <a:buNone/>
            </a:pPr>
            <a:r>
              <a:rPr lang="pl-PL" sz="2400" i="1" dirty="0" smtClean="0"/>
              <a:t>n = </a:t>
            </a:r>
            <a:r>
              <a:rPr lang="pl-PL" sz="2400" i="1" dirty="0" err="1" smtClean="0"/>
              <a:t>pq</a:t>
            </a:r>
            <a:r>
              <a:rPr lang="pl-PL" i="1" dirty="0" smtClean="0"/>
              <a:t>,</a:t>
            </a:r>
          </a:p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	następnie wybierzmy losowo liczbę e &lt; </a:t>
            </a:r>
            <a:r>
              <a:rPr lang="pl-PL" i="1" dirty="0" smtClean="0">
                <a:solidFill>
                  <a:srgbClr val="7030A0"/>
                </a:solidFill>
              </a:rPr>
              <a:t>n</a:t>
            </a:r>
            <a:r>
              <a:rPr lang="pl-PL" dirty="0" smtClean="0">
                <a:solidFill>
                  <a:srgbClr val="7030A0"/>
                </a:solidFill>
              </a:rPr>
              <a:t> względnie pierwszą</a:t>
            </a:r>
          </a:p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	z liczbą (</a:t>
            </a:r>
            <a:r>
              <a:rPr lang="pl-PL" i="1" dirty="0" smtClean="0">
                <a:solidFill>
                  <a:srgbClr val="7030A0"/>
                </a:solidFill>
              </a:rPr>
              <a:t>p</a:t>
            </a:r>
            <a:r>
              <a:rPr lang="pl-PL" dirty="0" smtClean="0">
                <a:solidFill>
                  <a:srgbClr val="7030A0"/>
                </a:solidFill>
              </a:rPr>
              <a:t> − 1)(</a:t>
            </a:r>
            <a:r>
              <a:rPr lang="pl-PL" i="1" dirty="0" smtClean="0">
                <a:solidFill>
                  <a:srgbClr val="7030A0"/>
                </a:solidFill>
              </a:rPr>
              <a:t>q</a:t>
            </a:r>
            <a:r>
              <a:rPr lang="pl-PL" dirty="0" smtClean="0">
                <a:solidFill>
                  <a:srgbClr val="7030A0"/>
                </a:solidFill>
              </a:rPr>
              <a:t> − 1). Liczba </a:t>
            </a:r>
            <a:r>
              <a:rPr lang="pl-PL" i="1" dirty="0" smtClean="0">
                <a:solidFill>
                  <a:srgbClr val="7030A0"/>
                </a:solidFill>
              </a:rPr>
              <a:t>e</a:t>
            </a:r>
            <a:r>
              <a:rPr lang="pl-PL" dirty="0" smtClean="0">
                <a:solidFill>
                  <a:srgbClr val="7030A0"/>
                </a:solidFill>
              </a:rPr>
              <a:t> będzie kluczem szyfrującym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RSA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Teraz znajdźmy liczbę </a:t>
            </a:r>
            <a:r>
              <a:rPr lang="pl-PL" i="1" dirty="0" smtClean="0">
                <a:solidFill>
                  <a:srgbClr val="7030A0"/>
                </a:solidFill>
              </a:rPr>
              <a:t>d</a:t>
            </a:r>
            <a:r>
              <a:rPr lang="pl-PL" dirty="0" smtClean="0">
                <a:solidFill>
                  <a:srgbClr val="7030A0"/>
                </a:solidFill>
              </a:rPr>
              <a:t> taką, że</a:t>
            </a:r>
          </a:p>
          <a:p>
            <a:pPr lvl="3">
              <a:buNone/>
            </a:pPr>
            <a:endParaRPr lang="pl-PL" dirty="0" smtClean="0">
              <a:solidFill>
                <a:srgbClr val="7030A0"/>
              </a:solidFill>
            </a:endParaRPr>
          </a:p>
          <a:p>
            <a:pPr lvl="3">
              <a:buNone/>
            </a:pPr>
            <a:endParaRPr lang="pl-PL" dirty="0" smtClean="0">
              <a:solidFill>
                <a:srgbClr val="7030A0"/>
              </a:solidFill>
            </a:endParaRPr>
          </a:p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lub inaczej</a:t>
            </a:r>
          </a:p>
          <a:p>
            <a:pPr lvl="3">
              <a:buNone/>
            </a:pPr>
            <a:endParaRPr lang="pl-PL" dirty="0" smtClean="0">
              <a:solidFill>
                <a:srgbClr val="7030A0"/>
              </a:solidFill>
            </a:endParaRPr>
          </a:p>
          <a:p>
            <a:pPr lvl="3">
              <a:buNone/>
            </a:pPr>
            <a:endParaRPr lang="pl-PL" dirty="0" smtClean="0">
              <a:solidFill>
                <a:srgbClr val="7030A0"/>
              </a:solidFill>
            </a:endParaRPr>
          </a:p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Liczby </a:t>
            </a:r>
            <a:r>
              <a:rPr lang="pl-PL" i="1" dirty="0" smtClean="0">
                <a:solidFill>
                  <a:srgbClr val="7030A0"/>
                </a:solidFill>
              </a:rPr>
              <a:t>d</a:t>
            </a:r>
            <a:r>
              <a:rPr lang="pl-PL" dirty="0" smtClean="0">
                <a:solidFill>
                  <a:srgbClr val="7030A0"/>
                </a:solidFill>
              </a:rPr>
              <a:t> i </a:t>
            </a:r>
            <a:r>
              <a:rPr lang="pl-PL" i="1" dirty="0" smtClean="0">
                <a:solidFill>
                  <a:srgbClr val="7030A0"/>
                </a:solidFill>
              </a:rPr>
              <a:t>n</a:t>
            </a:r>
            <a:r>
              <a:rPr lang="pl-PL" dirty="0" smtClean="0">
                <a:solidFill>
                  <a:srgbClr val="7030A0"/>
                </a:solidFill>
              </a:rPr>
              <a:t> są także względnie pierwsze. Do obliczenia </a:t>
            </a:r>
            <a:r>
              <a:rPr lang="pl-PL" i="1" dirty="0" smtClean="0">
                <a:solidFill>
                  <a:srgbClr val="7030A0"/>
                </a:solidFill>
              </a:rPr>
              <a:t>d</a:t>
            </a:r>
            <a:r>
              <a:rPr lang="pl-PL" dirty="0" smtClean="0">
                <a:solidFill>
                  <a:srgbClr val="7030A0"/>
                </a:solidFill>
              </a:rPr>
              <a:t> można</a:t>
            </a:r>
          </a:p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użyć rozszerzonego algorytmu Euklidesa. Liczba </a:t>
            </a:r>
            <a:r>
              <a:rPr lang="pl-PL" i="1" dirty="0" smtClean="0">
                <a:solidFill>
                  <a:srgbClr val="7030A0"/>
                </a:solidFill>
              </a:rPr>
              <a:t>d</a:t>
            </a:r>
            <a:r>
              <a:rPr lang="pl-PL" dirty="0" smtClean="0">
                <a:solidFill>
                  <a:srgbClr val="7030A0"/>
                </a:solidFill>
              </a:rPr>
              <a:t> jest kluczem</a:t>
            </a:r>
          </a:p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deszyfrującym. Liczby {</a:t>
            </a:r>
            <a:r>
              <a:rPr lang="pl-PL" i="1" dirty="0" smtClean="0">
                <a:solidFill>
                  <a:srgbClr val="7030A0"/>
                </a:solidFill>
              </a:rPr>
              <a:t>e, n</a:t>
            </a:r>
            <a:r>
              <a:rPr lang="pl-PL" dirty="0" smtClean="0">
                <a:solidFill>
                  <a:srgbClr val="7030A0"/>
                </a:solidFill>
              </a:rPr>
              <a:t>} stanowią klucz publiczny, który</a:t>
            </a:r>
          </a:p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ujawniamy, zaś liczby {</a:t>
            </a:r>
            <a:r>
              <a:rPr lang="pl-PL" i="1" dirty="0" smtClean="0">
                <a:solidFill>
                  <a:srgbClr val="7030A0"/>
                </a:solidFill>
              </a:rPr>
              <a:t>d, n</a:t>
            </a:r>
            <a:r>
              <a:rPr lang="pl-PL" dirty="0" smtClean="0">
                <a:solidFill>
                  <a:srgbClr val="7030A0"/>
                </a:solidFill>
              </a:rPr>
              <a:t>} stanowią klucz prywatny, który</a:t>
            </a:r>
          </a:p>
          <a:p>
            <a:pPr lvl="3">
              <a:buNone/>
            </a:pPr>
            <a:r>
              <a:rPr lang="pl-PL" dirty="0" smtClean="0">
                <a:solidFill>
                  <a:srgbClr val="7030A0"/>
                </a:solidFill>
              </a:rPr>
              <a:t>powinien być ściśle chroniony (liczba </a:t>
            </a:r>
            <a:r>
              <a:rPr lang="pl-PL" i="1" dirty="0" smtClean="0">
                <a:solidFill>
                  <a:srgbClr val="7030A0"/>
                </a:solidFill>
              </a:rPr>
              <a:t>d</a:t>
            </a:r>
            <a:r>
              <a:rPr lang="pl-PL" dirty="0" smtClean="0">
                <a:solidFill>
                  <a:srgbClr val="7030A0"/>
                </a:solidFill>
              </a:rPr>
              <a:t>)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RSA</a:t>
            </a:r>
            <a:endParaRPr lang="pl-PL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429000"/>
            <a:ext cx="4313642" cy="428628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4343400" cy="447675"/>
          </a:xfrm>
          <a:prstGeom prst="rect">
            <a:avLst/>
          </a:prstGeom>
          <a:noFill/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Szyfrowanie</a:t>
            </a:r>
          </a:p>
          <a:p>
            <a:pPr lvl="2">
              <a:buNone/>
            </a:pPr>
            <a:r>
              <a:rPr lang="pl-PL" dirty="0" smtClean="0"/>
              <a:t>Wiadomość dzielimy na bloki </a:t>
            </a:r>
            <a:r>
              <a:rPr lang="pl-PL" i="1" dirty="0" smtClean="0"/>
              <a:t>m</a:t>
            </a:r>
            <a:r>
              <a:rPr lang="pl-PL" i="1" baseline="-25000" dirty="0" smtClean="0"/>
              <a:t>i</a:t>
            </a:r>
            <a:r>
              <a:rPr lang="pl-PL" dirty="0" smtClean="0"/>
              <a:t> mniejsze niż </a:t>
            </a:r>
            <a:r>
              <a:rPr lang="pl-PL" i="1" dirty="0" smtClean="0"/>
              <a:t>n</a:t>
            </a:r>
            <a:r>
              <a:rPr lang="pl-PL" dirty="0" smtClean="0"/>
              <a:t>, które</a:t>
            </a:r>
          </a:p>
          <a:p>
            <a:pPr lvl="2">
              <a:buNone/>
            </a:pPr>
            <a:r>
              <a:rPr lang="pl-PL" dirty="0" smtClean="0"/>
              <a:t>szyfrujemy używając formuły</a:t>
            </a:r>
          </a:p>
          <a:p>
            <a:pPr lvl="2">
              <a:buNone/>
            </a:pPr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pPr lvl="2">
              <a:buNone/>
            </a:pPr>
            <a:r>
              <a:rPr lang="pl-PL" dirty="0" smtClean="0"/>
              <a:t>• </a:t>
            </a:r>
            <a:r>
              <a:rPr lang="pl-PL" b="1" dirty="0" smtClean="0"/>
              <a:t>Deszyfrowanie</a:t>
            </a:r>
          </a:p>
          <a:p>
            <a:pPr lvl="2">
              <a:buNone/>
            </a:pPr>
            <a:r>
              <a:rPr lang="pl-PL" dirty="0" smtClean="0"/>
              <a:t>Tekst jawny z kryptogramu otrzymujemy obliczając</a:t>
            </a:r>
          </a:p>
          <a:p>
            <a:pPr lvl="2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RSA – szyfrowanie i deszyfrowanie</a:t>
            </a:r>
            <a:endParaRPr lang="pl-PL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429000"/>
            <a:ext cx="2343150" cy="419100"/>
          </a:xfrm>
          <a:prstGeom prst="rect">
            <a:avLst/>
          </a:prstGeom>
          <a:noFill/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286388"/>
            <a:ext cx="2343150" cy="447675"/>
          </a:xfrm>
          <a:prstGeom prst="rect">
            <a:avLst/>
          </a:prstGeom>
          <a:noFill/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3">
              <a:buNone/>
            </a:pPr>
            <a:r>
              <a:rPr lang="pl-PL" dirty="0" smtClean="0"/>
              <a:t>Uzasadnienie </a:t>
            </a:r>
          </a:p>
          <a:p>
            <a:pPr marL="446088" lvl="3">
              <a:buNone/>
            </a:pPr>
            <a:r>
              <a:rPr lang="pl-PL" dirty="0" smtClean="0"/>
              <a:t>	Ponieważ </a:t>
            </a:r>
            <a:r>
              <a:rPr lang="pl-PL" i="1" dirty="0" err="1" smtClean="0"/>
              <a:t>ed</a:t>
            </a:r>
            <a:r>
              <a:rPr lang="pl-PL" dirty="0" smtClean="0"/>
              <a:t>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1 (</a:t>
            </a:r>
            <a:r>
              <a:rPr lang="pl-PL" dirty="0" err="1" smtClean="0"/>
              <a:t>mod</a:t>
            </a:r>
            <a:r>
              <a:rPr lang="pl-PL" dirty="0" smtClean="0"/>
              <a:t> (</a:t>
            </a:r>
            <a:r>
              <a:rPr lang="pl-PL" i="1" dirty="0" smtClean="0"/>
              <a:t>p</a:t>
            </a:r>
            <a:r>
              <a:rPr lang="pl-PL" dirty="0" smtClean="0"/>
              <a:t> − 1)(</a:t>
            </a:r>
            <a:r>
              <a:rPr lang="pl-PL" i="1" dirty="0" smtClean="0"/>
              <a:t>q</a:t>
            </a:r>
            <a:r>
              <a:rPr lang="pl-PL" dirty="0" smtClean="0"/>
              <a:t> − 1)), </a:t>
            </a:r>
          </a:p>
          <a:p>
            <a:pPr marL="446088" lvl="3">
              <a:buNone/>
            </a:pPr>
            <a:r>
              <a:rPr lang="pl-PL" dirty="0" smtClean="0"/>
              <a:t>	to istnieje liczba całkowita </a:t>
            </a:r>
            <a:r>
              <a:rPr lang="pl-PL" i="1" dirty="0" smtClean="0"/>
              <a:t>k</a:t>
            </a:r>
            <a:r>
              <a:rPr lang="pl-PL" dirty="0" smtClean="0"/>
              <a:t> taka, że </a:t>
            </a:r>
          </a:p>
          <a:p>
            <a:pPr marL="446088" lvl="3" algn="ctr">
              <a:buNone/>
            </a:pPr>
            <a:r>
              <a:rPr lang="pl-PL" i="1" dirty="0" err="1" smtClean="0"/>
              <a:t>ed</a:t>
            </a:r>
            <a:r>
              <a:rPr lang="pl-PL" dirty="0" smtClean="0"/>
              <a:t> = 1 + </a:t>
            </a:r>
            <a:r>
              <a:rPr lang="pl-PL" i="1" dirty="0" smtClean="0"/>
              <a:t>k</a:t>
            </a:r>
            <a:r>
              <a:rPr lang="pl-PL" dirty="0" smtClean="0"/>
              <a:t>(</a:t>
            </a:r>
            <a:r>
              <a:rPr lang="pl-PL" i="1" dirty="0" smtClean="0"/>
              <a:t>p</a:t>
            </a:r>
            <a:r>
              <a:rPr lang="pl-PL" dirty="0" smtClean="0"/>
              <a:t> − 1)(</a:t>
            </a:r>
            <a:r>
              <a:rPr lang="pl-PL" i="1" dirty="0" smtClean="0"/>
              <a:t>q</a:t>
            </a:r>
            <a:r>
              <a:rPr lang="pl-PL" dirty="0" smtClean="0"/>
              <a:t> − 1). </a:t>
            </a:r>
          </a:p>
          <a:p>
            <a:pPr marL="446088" lvl="3">
              <a:buNone/>
            </a:pPr>
            <a:r>
              <a:rPr lang="pl-PL" dirty="0" smtClean="0"/>
              <a:t>	</a:t>
            </a:r>
          </a:p>
          <a:p>
            <a:pPr marL="446088" lvl="3">
              <a:buNone/>
            </a:pPr>
            <a:r>
              <a:rPr lang="pl-PL" dirty="0" smtClean="0"/>
              <a:t>	Z małego twierdzenia Fermata, dla NWD(</a:t>
            </a:r>
            <a:r>
              <a:rPr lang="pl-PL" i="1" dirty="0" smtClean="0"/>
              <a:t>m, p</a:t>
            </a:r>
            <a:r>
              <a:rPr lang="pl-PL" dirty="0" smtClean="0"/>
              <a:t>) = 1, mamy:</a:t>
            </a:r>
          </a:p>
          <a:p>
            <a:pPr marL="446088" lvl="3" algn="ctr">
              <a:buNone/>
            </a:pPr>
            <a:r>
              <a:rPr lang="da-DK" i="1" dirty="0" smtClean="0"/>
              <a:t>m</a:t>
            </a:r>
            <a:r>
              <a:rPr lang="da-DK" baseline="30000" dirty="0" smtClean="0"/>
              <a:t>p−1  </a:t>
            </a:r>
            <a:r>
              <a:rPr lang="pl-PL" baseline="30000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baseline="30000" dirty="0" smtClean="0"/>
              <a:t>   </a:t>
            </a:r>
            <a:r>
              <a:rPr lang="da-DK" dirty="0" smtClean="0"/>
              <a:t>1 (mod </a:t>
            </a:r>
            <a:r>
              <a:rPr lang="da-DK" i="1" dirty="0" smtClean="0"/>
              <a:t>p</a:t>
            </a:r>
            <a:r>
              <a:rPr lang="da-DK" dirty="0" smtClean="0"/>
              <a:t>)</a:t>
            </a:r>
            <a:endParaRPr lang="pl-PL" dirty="0" smtClean="0"/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r>
              <a:rPr lang="pl-PL" dirty="0" smtClean="0"/>
              <a:t>podnosząc obie strony tej kongruencji do potęgi </a:t>
            </a:r>
            <a:r>
              <a:rPr lang="pl-PL" i="1" dirty="0" smtClean="0"/>
              <a:t>k</a:t>
            </a:r>
            <a:r>
              <a:rPr lang="pl-PL" dirty="0" smtClean="0"/>
              <a:t>(</a:t>
            </a:r>
            <a:r>
              <a:rPr lang="pl-PL" i="1" dirty="0" smtClean="0"/>
              <a:t>q</a:t>
            </a:r>
            <a:r>
              <a:rPr lang="pl-PL" dirty="0" smtClean="0"/>
              <a:t> − 1) oraz</a:t>
            </a:r>
          </a:p>
          <a:p>
            <a:pPr lvl="3">
              <a:buNone/>
            </a:pPr>
            <a:r>
              <a:rPr lang="pl-PL" dirty="0" smtClean="0"/>
              <a:t>mnożąc przez </a:t>
            </a:r>
            <a:r>
              <a:rPr lang="pl-PL" i="1" dirty="0" smtClean="0"/>
              <a:t>m</a:t>
            </a:r>
            <a:r>
              <a:rPr lang="pl-PL" dirty="0" smtClean="0"/>
              <a:t> otrzymujemy:</a:t>
            </a:r>
          </a:p>
          <a:p>
            <a:pPr lvl="3" algn="ctr">
              <a:buNone/>
            </a:pPr>
            <a:endParaRPr lang="pl-PL" i="1" dirty="0" smtClean="0"/>
          </a:p>
          <a:p>
            <a:pPr lvl="3" algn="ctr">
              <a:buNone/>
            </a:pPr>
            <a:r>
              <a:rPr lang="da-DK" i="1" dirty="0" smtClean="0"/>
              <a:t>m</a:t>
            </a:r>
            <a:r>
              <a:rPr lang="da-DK" baseline="30000" dirty="0" smtClean="0"/>
              <a:t>1+k(p−1)(q−1) 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baseline="30000" dirty="0" smtClean="0"/>
              <a:t>  </a:t>
            </a:r>
            <a:r>
              <a:rPr lang="da-DK" i="1" dirty="0" smtClean="0"/>
              <a:t>m</a:t>
            </a:r>
            <a:r>
              <a:rPr lang="da-DK" dirty="0" smtClean="0"/>
              <a:t> (mod </a:t>
            </a:r>
            <a:r>
              <a:rPr lang="da-DK" i="1" dirty="0" smtClean="0"/>
              <a:t>p</a:t>
            </a:r>
            <a:r>
              <a:rPr lang="da-DK" dirty="0" smtClean="0"/>
              <a:t>)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RSA – szyfrowanie i deszyfrowanie</a:t>
            </a:r>
            <a:endParaRPr lang="pl-PL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MSY9"/>
                <a:cs typeface="CMSY9"/>
              </a:rPr>
              <a:t> </a:t>
            </a: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pl-PL" dirty="0" smtClean="0"/>
              <a:t>Kongruencja ta jest także prawdziwa dla NWD(</a:t>
            </a:r>
            <a:r>
              <a:rPr lang="pl-PL" i="1" dirty="0" smtClean="0"/>
              <a:t>m, p</a:t>
            </a:r>
            <a:r>
              <a:rPr lang="pl-PL" dirty="0" smtClean="0"/>
              <a:t>) = </a:t>
            </a:r>
            <a:r>
              <a:rPr lang="pl-PL" i="1" dirty="0" err="1" smtClean="0"/>
              <a:t>p</a:t>
            </a:r>
            <a:r>
              <a:rPr lang="pl-PL" dirty="0" smtClean="0"/>
              <a:t>,</a:t>
            </a:r>
          </a:p>
          <a:p>
            <a:pPr lvl="3">
              <a:buNone/>
            </a:pPr>
            <a:r>
              <a:rPr lang="pl-PL" dirty="0" smtClean="0"/>
              <a:t>ponieważ wtedy obie strony przystają do 0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). Zatem,</a:t>
            </a:r>
          </a:p>
          <a:p>
            <a:pPr lvl="3">
              <a:buNone/>
            </a:pPr>
            <a:r>
              <a:rPr lang="pl-PL" dirty="0" smtClean="0"/>
              <a:t>zawsze mamy:</a:t>
            </a:r>
          </a:p>
          <a:p>
            <a:pPr lvl="3" algn="ctr">
              <a:buNone/>
            </a:pPr>
            <a:r>
              <a:rPr lang="pl-PL" i="1" dirty="0" err="1" smtClean="0"/>
              <a:t>m</a:t>
            </a:r>
            <a:r>
              <a:rPr lang="pl-PL" i="1" baseline="30000" dirty="0" err="1" smtClean="0"/>
              <a:t>ed</a:t>
            </a:r>
            <a:r>
              <a:rPr lang="pl-PL" dirty="0" smtClean="0"/>
              <a:t>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</a:t>
            </a:r>
            <a:r>
              <a:rPr lang="pl-PL" i="1" dirty="0" smtClean="0"/>
              <a:t>m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</a:t>
            </a:r>
          </a:p>
          <a:p>
            <a:pPr lvl="3">
              <a:buNone/>
            </a:pPr>
            <a:r>
              <a:rPr lang="pl-PL" dirty="0" smtClean="0"/>
              <a:t>Podobnie,</a:t>
            </a:r>
          </a:p>
          <a:p>
            <a:pPr lvl="3" algn="ctr">
              <a:buNone/>
            </a:pPr>
            <a:r>
              <a:rPr lang="pl-PL" i="1" dirty="0" err="1" smtClean="0"/>
              <a:t>m</a:t>
            </a:r>
            <a:r>
              <a:rPr lang="pl-PL" i="1" baseline="30000" dirty="0" err="1" smtClean="0"/>
              <a:t>ed</a:t>
            </a:r>
            <a:r>
              <a:rPr lang="pl-PL" dirty="0" smtClean="0"/>
              <a:t> 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</a:t>
            </a:r>
            <a:r>
              <a:rPr lang="pl-PL" i="1" dirty="0" smtClean="0"/>
              <a:t>m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q</a:t>
            </a:r>
            <a:r>
              <a:rPr lang="pl-PL" dirty="0" smtClean="0"/>
              <a:t>),</a:t>
            </a:r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r>
              <a:rPr lang="pl-PL" dirty="0" smtClean="0"/>
              <a:t>a ponieważ </a:t>
            </a:r>
            <a:r>
              <a:rPr lang="pl-PL" i="1" dirty="0" smtClean="0"/>
              <a:t>p</a:t>
            </a:r>
            <a:r>
              <a:rPr lang="pl-PL" dirty="0" smtClean="0"/>
              <a:t> i </a:t>
            </a:r>
            <a:r>
              <a:rPr lang="pl-PL" i="1" dirty="0" smtClean="0"/>
              <a:t>q</a:t>
            </a:r>
            <a:r>
              <a:rPr lang="pl-PL" dirty="0" smtClean="0"/>
              <a:t> są rożnymi liczbami pierwszymi, to z chińskiego</a:t>
            </a:r>
          </a:p>
          <a:p>
            <a:pPr lvl="3">
              <a:buNone/>
            </a:pPr>
            <a:r>
              <a:rPr lang="pl-PL" dirty="0" smtClean="0"/>
              <a:t>twierdzenia o resztach otrzymujemy</a:t>
            </a:r>
          </a:p>
          <a:p>
            <a:pPr lvl="3" algn="ctr">
              <a:buNone/>
            </a:pPr>
            <a:endParaRPr lang="pl-PL" dirty="0" smtClean="0"/>
          </a:p>
          <a:p>
            <a:pPr lvl="3" algn="ctr">
              <a:buNone/>
            </a:pPr>
            <a:r>
              <a:rPr lang="pl-PL" i="1" dirty="0" err="1" smtClean="0"/>
              <a:t>m</a:t>
            </a:r>
            <a:r>
              <a:rPr lang="pl-PL" i="1" baseline="30000" dirty="0" err="1" smtClean="0"/>
              <a:t>ed</a:t>
            </a:r>
            <a:r>
              <a:rPr lang="pl-PL" dirty="0" smtClean="0"/>
              <a:t> 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</a:t>
            </a:r>
            <a:r>
              <a:rPr lang="pl-PL" i="1" dirty="0" smtClean="0"/>
              <a:t>m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RSA – szyfrowanie i deszyfrowanie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928802"/>
            <a:ext cx="3000396" cy="500066"/>
          </a:xfrm>
        </p:spPr>
        <p:txBody>
          <a:bodyPr/>
          <a:lstStyle/>
          <a:p>
            <a:r>
              <a:rPr lang="pl-PL" dirty="0" smtClean="0"/>
              <a:t>tekst jawny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kryptogramu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57224" y="2500306"/>
            <a:ext cx="7929618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tx1"/>
                </a:solidFill>
              </a:rPr>
              <a:t>Wykład z podstaw klasycznej kryptografii z elementami kryptografii…</a:t>
            </a:r>
            <a:endParaRPr lang="pl-PL" b="1" i="1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28662" y="335756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kryptogram (</a:t>
            </a:r>
            <a:r>
              <a:rPr lang="pl-PL" sz="2800" dirty="0" err="1" smtClean="0"/>
              <a:t>GnuPG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928662" y="3857628"/>
            <a:ext cx="7858180" cy="2500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smtClean="0">
                <a:solidFill>
                  <a:schemeClr val="tx1"/>
                </a:solidFill>
              </a:rPr>
              <a:t>hQEOA+npwcy1l0+VEAP+IrpTozmtpWBINXV5koW5sBC86EAelZTrEXrzUHohenPo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ohzkgIoBH17Rvu46hZUsHjeHyH74RI1Lv0klHbtBOLiCLvZfdtBWFFtzr4j4kDt7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n7kGMrJCxwOKuZIVCdMrRS9jvcBgFydYIeq/jkA3VvPGU4nT3AEyqiZ+xkrPRvsE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AJ59+4YDc1sbccJdu6nyRMJ2rcYH+SoS+BDgUmkopkG2KCjnQHArUWGq9N1v3ULH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dRfKwl4kgOK2EQGTFaQxjGXqyK41MS5noOZhZ8nHgJ4N9vE/TH/</a:t>
            </a:r>
            <a:r>
              <a:rPr lang="pl-PL" sz="1600" dirty="0" err="1" smtClean="0">
                <a:solidFill>
                  <a:schemeClr val="tx1"/>
                </a:solidFill>
              </a:rPr>
              <a:t>CaTiWgLQyXoKt</a:t>
            </a:r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</a:rPr>
              <a:t>4J4xOJ5wx6rjNIK5MRl37XxWr3D8xDwWBGtKFGLllcV/0ogBymNlqBWZB6qi/</a:t>
            </a:r>
            <a:r>
              <a:rPr lang="pl-PL" sz="1600" dirty="0" err="1" smtClean="0">
                <a:solidFill>
                  <a:schemeClr val="tx1"/>
                </a:solidFill>
              </a:rPr>
              <a:t>xZo</a:t>
            </a:r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</a:rPr>
              <a:t>cLdPWR94WmIvpkxWsR5HZhU06K6D7l/KgSarosSDwpOtT6c/21epCZvuvrfnq8pm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lpTXqVuHVsZNGCp599pJCkgLTxdQDyV0xjD8feVEtX2pfHxdWMORMdEG2QGfWSCa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z0hvf2t7B+7lFQsK+TPi3+YQMaoXK+XmAyPz =</a:t>
            </a:r>
            <a:r>
              <a:rPr lang="pl-PL" sz="1600" dirty="0" err="1" smtClean="0">
                <a:solidFill>
                  <a:schemeClr val="tx1"/>
                </a:solidFill>
              </a:rPr>
              <a:t>vRaX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pl-PL" sz="2000" b="1" dirty="0" smtClean="0">
                <a:solidFill>
                  <a:schemeClr val="bg2"/>
                </a:solidFill>
              </a:rPr>
              <a:t>	Znajdowanie klucza:</a:t>
            </a:r>
          </a:p>
          <a:p>
            <a:pPr marL="2589213" lvl="2">
              <a:buNone/>
            </a:pPr>
            <a:r>
              <a:rPr lang="pl-PL" sz="2000" i="1" dirty="0" smtClean="0"/>
              <a:t>p</a:t>
            </a:r>
            <a:r>
              <a:rPr lang="pl-PL" sz="2000" dirty="0" smtClean="0"/>
              <a:t> = 1123 </a:t>
            </a:r>
            <a:r>
              <a:rPr lang="pl-PL" sz="2000" i="1" dirty="0" smtClean="0"/>
              <a:t>q</a:t>
            </a:r>
            <a:r>
              <a:rPr lang="pl-PL" sz="2000" dirty="0" smtClean="0"/>
              <a:t> = 1237</a:t>
            </a:r>
          </a:p>
          <a:p>
            <a:pPr marL="2589213" lvl="2">
              <a:buNone/>
            </a:pPr>
            <a:r>
              <a:rPr lang="pl-PL" sz="2000" i="1" dirty="0" smtClean="0"/>
              <a:t>n</a:t>
            </a:r>
            <a:r>
              <a:rPr lang="pl-PL" sz="2000" dirty="0" smtClean="0"/>
              <a:t> = </a:t>
            </a:r>
            <a:r>
              <a:rPr lang="pl-PL" sz="2000" i="1" dirty="0" err="1" smtClean="0"/>
              <a:t>pq</a:t>
            </a:r>
            <a:r>
              <a:rPr lang="pl-PL" sz="2000" dirty="0" smtClean="0"/>
              <a:t> = </a:t>
            </a:r>
            <a:r>
              <a:rPr lang="pl-PL" sz="2000" dirty="0" smtClean="0">
                <a:solidFill>
                  <a:srgbClr val="7030A0"/>
                </a:solidFill>
              </a:rPr>
              <a:t>1389151</a:t>
            </a:r>
          </a:p>
          <a:p>
            <a:pPr marL="2589213" lvl="2">
              <a:buNone/>
            </a:pPr>
            <a:r>
              <a:rPr lang="fr-FR" sz="2000" dirty="0" smtClean="0"/>
              <a:t>ø</a:t>
            </a:r>
            <a:r>
              <a:rPr lang="pl-PL" sz="2000" dirty="0" smtClean="0"/>
              <a:t> </a:t>
            </a:r>
            <a:r>
              <a:rPr lang="fr-FR" sz="2000" dirty="0" smtClean="0"/>
              <a:t>= (</a:t>
            </a:r>
            <a:r>
              <a:rPr lang="fr-FR" sz="2000" i="1" dirty="0" smtClean="0"/>
              <a:t>p</a:t>
            </a:r>
            <a:r>
              <a:rPr lang="fr-FR" sz="2000" dirty="0" smtClean="0"/>
              <a:t> − 1)(</a:t>
            </a:r>
            <a:r>
              <a:rPr lang="fr-FR" sz="2000" i="1" dirty="0" smtClean="0"/>
              <a:t>q</a:t>
            </a:r>
            <a:r>
              <a:rPr lang="fr-FR" sz="2000" dirty="0" smtClean="0"/>
              <a:t> − 1) = 1386792</a:t>
            </a:r>
          </a:p>
          <a:p>
            <a:pPr marL="2589213" lvl="2">
              <a:buNone/>
            </a:pPr>
            <a:r>
              <a:rPr lang="pl-PL" sz="2000" i="1" dirty="0" smtClean="0"/>
              <a:t>e</a:t>
            </a:r>
            <a:r>
              <a:rPr lang="pl-PL" sz="2000" dirty="0" smtClean="0"/>
              <a:t> = </a:t>
            </a:r>
            <a:r>
              <a:rPr lang="pl-PL" sz="2000" dirty="0" smtClean="0">
                <a:solidFill>
                  <a:srgbClr val="7030A0"/>
                </a:solidFill>
              </a:rPr>
              <a:t>834781</a:t>
            </a:r>
          </a:p>
          <a:p>
            <a:pPr marL="2589213" lvl="2">
              <a:buNone/>
            </a:pPr>
            <a:r>
              <a:rPr lang="da-DK" sz="2000" i="1" dirty="0" smtClean="0"/>
              <a:t>d</a:t>
            </a:r>
            <a:r>
              <a:rPr lang="da-DK" sz="2000" dirty="0" smtClean="0"/>
              <a:t>  </a:t>
            </a:r>
            <a:r>
              <a:rPr lang="da-DK" sz="2000" dirty="0" smtClean="0">
                <a:sym typeface="Symbol"/>
              </a:rPr>
              <a:t></a:t>
            </a:r>
            <a:r>
              <a:rPr lang="pl-PL" sz="2000" dirty="0" smtClean="0"/>
              <a:t>  </a:t>
            </a:r>
            <a:r>
              <a:rPr lang="da-DK" sz="2000" i="1" dirty="0" smtClean="0"/>
              <a:t>e</a:t>
            </a:r>
            <a:r>
              <a:rPr lang="da-DK" sz="2000" baseline="30000" dirty="0" smtClean="0"/>
              <a:t>−1 </a:t>
            </a:r>
            <a:r>
              <a:rPr lang="da-DK" sz="2000" dirty="0" smtClean="0"/>
              <a:t>(mod ø) = </a:t>
            </a:r>
            <a:r>
              <a:rPr lang="da-DK" sz="2000" dirty="0" smtClean="0">
                <a:solidFill>
                  <a:srgbClr val="00B050"/>
                </a:solidFill>
              </a:rPr>
              <a:t>1087477</a:t>
            </a:r>
            <a:endParaRPr lang="pl-PL" sz="2000" dirty="0" smtClean="0">
              <a:solidFill>
                <a:srgbClr val="00B050"/>
              </a:solidFill>
            </a:endParaRPr>
          </a:p>
          <a:p>
            <a:pPr lvl="3">
              <a:buNone/>
            </a:pPr>
            <a:r>
              <a:rPr lang="pl-PL" b="1" dirty="0" smtClean="0">
                <a:solidFill>
                  <a:schemeClr val="bg2"/>
                </a:solidFill>
              </a:rPr>
              <a:t>Szyfrowanie:</a:t>
            </a:r>
          </a:p>
          <a:p>
            <a:pPr marL="2679700" lvl="3">
              <a:buNone/>
            </a:pPr>
            <a:r>
              <a:rPr lang="pl-PL" i="1" dirty="0" smtClean="0"/>
              <a:t>m</a:t>
            </a:r>
            <a:r>
              <a:rPr lang="pl-PL" dirty="0" smtClean="0"/>
              <a:t> = 983415</a:t>
            </a:r>
          </a:p>
          <a:p>
            <a:pPr marL="2679700" lvl="3">
              <a:buNone/>
            </a:pPr>
            <a:r>
              <a:rPr lang="pl-PL" i="1" dirty="0" smtClean="0"/>
              <a:t>c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m</a:t>
            </a:r>
            <a:r>
              <a:rPr lang="pl-PL" baseline="30000" dirty="0" smtClean="0"/>
              <a:t>e</a:t>
            </a:r>
            <a:r>
              <a:rPr lang="pl-PL" dirty="0" smtClean="0"/>
              <a:t> </a:t>
            </a:r>
            <a:r>
              <a:rPr lang="pl-PL" sz="1000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</a:t>
            </a:r>
          </a:p>
          <a:p>
            <a:pPr marL="2679700" lvl="3" indent="93663">
              <a:buNone/>
            </a:pPr>
            <a:r>
              <a:rPr lang="pl-PL" dirty="0" smtClean="0"/>
              <a:t>983415</a:t>
            </a:r>
            <a:r>
              <a:rPr lang="pl-PL" baseline="30000" dirty="0" smtClean="0">
                <a:solidFill>
                  <a:srgbClr val="7030A0"/>
                </a:solidFill>
              </a:rPr>
              <a:t>834781</a:t>
            </a:r>
            <a:r>
              <a:rPr lang="pl-PL" sz="1000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7030A0"/>
                </a:solidFill>
              </a:rPr>
              <a:t>1389151</a:t>
            </a:r>
            <a:r>
              <a:rPr lang="pl-PL" dirty="0" smtClean="0"/>
              <a:t>) = </a:t>
            </a:r>
            <a:r>
              <a:rPr lang="pl-PL" dirty="0" smtClean="0">
                <a:solidFill>
                  <a:srgbClr val="FF0000"/>
                </a:solidFill>
              </a:rPr>
              <a:t>190498</a:t>
            </a:r>
          </a:p>
          <a:p>
            <a:pPr lvl="3">
              <a:buNone/>
            </a:pPr>
            <a:r>
              <a:rPr lang="pl-PL" b="1" dirty="0" smtClean="0">
                <a:solidFill>
                  <a:schemeClr val="bg2"/>
                </a:solidFill>
              </a:rPr>
              <a:t>Deszyfrowanie:</a:t>
            </a:r>
          </a:p>
          <a:p>
            <a:pPr marL="2679700" lvl="3">
              <a:buNone/>
            </a:pPr>
            <a:r>
              <a:rPr lang="pl-PL" i="1" dirty="0" smtClean="0"/>
              <a:t>m</a:t>
            </a:r>
            <a:r>
              <a:rPr lang="pl-PL" dirty="0" smtClean="0"/>
              <a:t>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err="1" smtClean="0"/>
              <a:t>c</a:t>
            </a:r>
            <a:r>
              <a:rPr lang="pl-PL" i="1" baseline="30000" dirty="0" err="1" smtClean="0"/>
              <a:t>d</a:t>
            </a:r>
            <a:r>
              <a:rPr lang="pl-PL" baseline="30000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</a:t>
            </a:r>
          </a:p>
          <a:p>
            <a:pPr marL="2679700" lvl="3">
              <a:buNone/>
            </a:pPr>
            <a:r>
              <a:rPr lang="pl-PL" dirty="0" smtClean="0">
                <a:solidFill>
                  <a:srgbClr val="FF0000"/>
                </a:solidFill>
              </a:rPr>
              <a:t>190498</a:t>
            </a:r>
            <a:r>
              <a:rPr lang="pl-PL" baseline="30000" dirty="0" smtClean="0">
                <a:solidFill>
                  <a:srgbClr val="00B050"/>
                </a:solidFill>
              </a:rPr>
              <a:t>1087477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7030A0"/>
                </a:solidFill>
              </a:rPr>
              <a:t>1389151</a:t>
            </a:r>
            <a:r>
              <a:rPr lang="pl-PL" dirty="0" smtClean="0"/>
              <a:t>) = 983415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RSA – przykład 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3643338" cy="42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714348" y="335756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2"/>
                </a:solidFill>
              </a:rPr>
              <a:t>Trochę</a:t>
            </a:r>
          </a:p>
          <a:p>
            <a:r>
              <a:rPr lang="pl-PL" sz="4800" b="1" dirty="0" smtClean="0">
                <a:solidFill>
                  <a:schemeClr val="bg2"/>
                </a:solidFill>
              </a:rPr>
              <a:t>matematyki</a:t>
            </a:r>
            <a:endParaRPr lang="pl-PL" sz="4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sz="2200" dirty="0" smtClean="0"/>
              <a:t>Dla danych liczb całkowitych </a:t>
            </a:r>
            <a:r>
              <a:rPr lang="pl-PL" sz="2200" i="1" dirty="0" smtClean="0"/>
              <a:t>a</a:t>
            </a:r>
            <a:r>
              <a:rPr lang="pl-PL" sz="2200" dirty="0" smtClean="0"/>
              <a:t> i </a:t>
            </a:r>
            <a:r>
              <a:rPr lang="pl-PL" sz="2200" i="1" dirty="0" smtClean="0"/>
              <a:t>b</a:t>
            </a:r>
            <a:r>
              <a:rPr lang="pl-PL" sz="2200" dirty="0" smtClean="0"/>
              <a:t> mówimy, że liczba </a:t>
            </a:r>
            <a:r>
              <a:rPr lang="pl-PL" sz="2200" i="1" dirty="0" smtClean="0"/>
              <a:t>b</a:t>
            </a:r>
            <a:r>
              <a:rPr lang="pl-PL" sz="2200" dirty="0" smtClean="0"/>
              <a:t> jest podzielna przez </a:t>
            </a:r>
            <a:r>
              <a:rPr lang="pl-PL" sz="2200" i="1" dirty="0" smtClean="0"/>
              <a:t>a</a:t>
            </a:r>
            <a:r>
              <a:rPr lang="pl-PL" sz="2200" dirty="0" smtClean="0"/>
              <a:t> lub, że liczba </a:t>
            </a:r>
            <a:r>
              <a:rPr lang="pl-PL" sz="2200" i="1" dirty="0" smtClean="0"/>
              <a:t>a</a:t>
            </a:r>
            <a:r>
              <a:rPr lang="pl-PL" sz="2200" dirty="0" smtClean="0"/>
              <a:t> dzieli liczbę b, jeżeli istnieje taka liczba całkowita </a:t>
            </a:r>
            <a:r>
              <a:rPr lang="pl-PL" sz="2200" i="1" dirty="0" smtClean="0"/>
              <a:t>d</a:t>
            </a:r>
            <a:r>
              <a:rPr lang="pl-PL" sz="2200" dirty="0" smtClean="0"/>
              <a:t>, że </a:t>
            </a:r>
            <a:r>
              <a:rPr lang="pl-PL" sz="2200" i="1" dirty="0" smtClean="0"/>
              <a:t>b = ad</a:t>
            </a:r>
            <a:r>
              <a:rPr lang="pl-PL" sz="2200" dirty="0" smtClean="0"/>
              <a:t>. Liczbę </a:t>
            </a:r>
            <a:r>
              <a:rPr lang="pl-PL" sz="2200" i="1" dirty="0" smtClean="0"/>
              <a:t>a </a:t>
            </a:r>
            <a:r>
              <a:rPr lang="pl-PL" sz="2200" dirty="0" smtClean="0"/>
              <a:t>nazywamy dzielnikiem liczby </a:t>
            </a:r>
            <a:r>
              <a:rPr lang="pl-PL" sz="2200" i="1" dirty="0" smtClean="0"/>
              <a:t>b</a:t>
            </a:r>
            <a:r>
              <a:rPr lang="pl-PL" sz="2200" dirty="0" smtClean="0"/>
              <a:t>, a fakt ten zapisujemy </a:t>
            </a:r>
            <a:r>
              <a:rPr lang="pl-PL" sz="2200" i="1" dirty="0" err="1" smtClean="0"/>
              <a:t>a|b</a:t>
            </a:r>
            <a:r>
              <a:rPr lang="pl-PL" sz="2200" dirty="0" smtClean="0"/>
              <a:t>.</a:t>
            </a:r>
          </a:p>
          <a:p>
            <a:pPr lvl="3"/>
            <a:r>
              <a:rPr lang="pl-PL" sz="2200" dirty="0" smtClean="0"/>
              <a:t>Każda liczba </a:t>
            </a:r>
            <a:r>
              <a:rPr lang="pl-PL" sz="2200" i="1" dirty="0" smtClean="0"/>
              <a:t>b</a:t>
            </a:r>
            <a:r>
              <a:rPr lang="pl-PL" sz="2200" dirty="0" smtClean="0"/>
              <a:t> </a:t>
            </a:r>
            <a:r>
              <a:rPr lang="pl-PL" sz="2200" dirty="0" smtClean="0">
                <a:sym typeface="Symbol"/>
              </a:rPr>
              <a:t></a:t>
            </a:r>
            <a:r>
              <a:rPr lang="pl-PL" sz="2200" dirty="0" smtClean="0"/>
              <a:t>1 ma co najmniej dwa dzielniki dodatnie: 1 i b.</a:t>
            </a:r>
          </a:p>
          <a:p>
            <a:pPr lvl="3"/>
            <a:r>
              <a:rPr lang="pl-PL" sz="2200" dirty="0" smtClean="0"/>
              <a:t>Dzielnikiem </a:t>
            </a:r>
            <a:r>
              <a:rPr lang="pl-PL" sz="2200" dirty="0" err="1" smtClean="0"/>
              <a:t>nietrywialnym</a:t>
            </a:r>
            <a:r>
              <a:rPr lang="pl-PL" sz="2200" dirty="0" smtClean="0"/>
              <a:t> liczby </a:t>
            </a:r>
            <a:r>
              <a:rPr lang="pl-PL" sz="2200" i="1" dirty="0" smtClean="0"/>
              <a:t>b</a:t>
            </a:r>
            <a:r>
              <a:rPr lang="pl-PL" sz="2200" dirty="0" smtClean="0"/>
              <a:t> nazywamy dzielnik dodatni rożny od 1 i </a:t>
            </a:r>
            <a:r>
              <a:rPr lang="pl-PL" sz="2200" i="1" dirty="0" smtClean="0"/>
              <a:t>b</a:t>
            </a:r>
            <a:r>
              <a:rPr lang="pl-PL" sz="2200" dirty="0" smtClean="0"/>
              <a:t>.</a:t>
            </a:r>
          </a:p>
          <a:p>
            <a:pPr lvl="3"/>
            <a:r>
              <a:rPr lang="pl-PL" sz="2200" dirty="0" smtClean="0">
                <a:solidFill>
                  <a:schemeClr val="bg2"/>
                </a:solidFill>
              </a:rPr>
              <a:t>Liczba pierwsza to liczba większa od 1 nie mająca innych dzielników dodatnich niż 1 i ona sama</a:t>
            </a:r>
            <a:r>
              <a:rPr lang="pl-PL" sz="2200" dirty="0" smtClean="0"/>
              <a:t>.</a:t>
            </a:r>
          </a:p>
          <a:p>
            <a:pPr lvl="3"/>
            <a:r>
              <a:rPr lang="pl-PL" sz="2200" dirty="0" smtClean="0"/>
              <a:t>Liczba mająca co najmniej jeden </a:t>
            </a:r>
            <a:r>
              <a:rPr lang="pl-PL" sz="2200" dirty="0" err="1" smtClean="0"/>
              <a:t>nietrywialny</a:t>
            </a:r>
            <a:r>
              <a:rPr lang="pl-PL" sz="2200" dirty="0" smtClean="0"/>
              <a:t> dzielnik jest liczba złożoną.</a:t>
            </a:r>
            <a:endParaRPr lang="pl-PL" sz="2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Podzielność liczb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sz="2200" dirty="0" smtClean="0"/>
              <a:t>Każda liczba naturalna </a:t>
            </a:r>
            <a:r>
              <a:rPr lang="pl-PL" sz="2200" i="1" dirty="0" smtClean="0"/>
              <a:t>n</a:t>
            </a:r>
            <a:r>
              <a:rPr lang="pl-PL" sz="2200" dirty="0" smtClean="0"/>
              <a:t> może być przedstawiona jednoznacznie (z dokładnością do kolejności czynników) jako iloczyn liczb pierwszych.</a:t>
            </a:r>
          </a:p>
          <a:p>
            <a:pPr lvl="2"/>
            <a:r>
              <a:rPr lang="pl-PL" sz="2200" dirty="0" smtClean="0"/>
              <a:t>Zwykle taki rozkład zapisujemy jako iloczyn odpowiednich potęg rożnych liczb pierwszych,                                             np. 6600 = 2</a:t>
            </a:r>
            <a:r>
              <a:rPr lang="pl-PL" sz="2200" baseline="30000" dirty="0" smtClean="0"/>
              <a:t>3</a:t>
            </a:r>
            <a:r>
              <a:rPr lang="pl-PL" sz="2200" dirty="0" smtClean="0"/>
              <a:t> ・ 3 ・ 5</a:t>
            </a:r>
            <a:r>
              <a:rPr lang="pl-PL" sz="2200" baseline="30000" dirty="0" smtClean="0"/>
              <a:t>2</a:t>
            </a:r>
            <a:r>
              <a:rPr lang="pl-PL" sz="2200" dirty="0" smtClean="0"/>
              <a:t> ・ 11.</a:t>
            </a:r>
          </a:p>
          <a:p>
            <a:pPr lvl="2"/>
            <a:r>
              <a:rPr lang="pl-PL" b="1" dirty="0" smtClean="0">
                <a:solidFill>
                  <a:schemeClr val="bg2"/>
                </a:solidFill>
              </a:rPr>
              <a:t>Własności relacji podzielności: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dirty="0" err="1" smtClean="0"/>
              <a:t>a|b</a:t>
            </a:r>
            <a:r>
              <a:rPr lang="pl-PL" dirty="0" smtClean="0"/>
              <a:t> i c jest dowolną liczbą całkowitą, to </a:t>
            </a:r>
            <a:r>
              <a:rPr lang="pl-PL" dirty="0" err="1" smtClean="0"/>
              <a:t>a|bc</a:t>
            </a:r>
            <a:r>
              <a:rPr lang="pl-PL" dirty="0" smtClean="0"/>
              <a:t>.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dirty="0" err="1" smtClean="0"/>
              <a:t>a|b</a:t>
            </a:r>
            <a:r>
              <a:rPr lang="pl-PL" dirty="0" smtClean="0"/>
              <a:t> i </a:t>
            </a:r>
            <a:r>
              <a:rPr lang="pl-PL" dirty="0" err="1" smtClean="0"/>
              <a:t>b|c</a:t>
            </a:r>
            <a:r>
              <a:rPr lang="pl-PL" dirty="0" smtClean="0"/>
              <a:t>, to </a:t>
            </a:r>
            <a:r>
              <a:rPr lang="pl-PL" dirty="0" err="1" smtClean="0"/>
              <a:t>a|c</a:t>
            </a:r>
            <a:endParaRPr lang="pl-PL" dirty="0" smtClean="0"/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dirty="0" err="1" smtClean="0"/>
              <a:t>a|b</a:t>
            </a:r>
            <a:r>
              <a:rPr lang="pl-PL" dirty="0" smtClean="0"/>
              <a:t> i </a:t>
            </a:r>
            <a:r>
              <a:rPr lang="pl-PL" dirty="0" err="1" smtClean="0"/>
              <a:t>a|c</a:t>
            </a:r>
            <a:r>
              <a:rPr lang="pl-PL" dirty="0" smtClean="0"/>
              <a:t>, to </a:t>
            </a:r>
            <a:r>
              <a:rPr lang="pl-PL" dirty="0" err="1" smtClean="0"/>
              <a:t>a|b</a:t>
            </a:r>
            <a:r>
              <a:rPr lang="pl-PL" dirty="0" smtClean="0"/>
              <a:t> ± c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Jeśli liczba pierwsza </a:t>
            </a:r>
            <a:r>
              <a:rPr lang="pl-PL" i="1" dirty="0" smtClean="0"/>
              <a:t>p</a:t>
            </a:r>
            <a:r>
              <a:rPr lang="pl-PL" dirty="0" smtClean="0"/>
              <a:t> dzieli </a:t>
            </a:r>
            <a:r>
              <a:rPr lang="pl-PL" i="1" dirty="0" smtClean="0"/>
              <a:t>ab</a:t>
            </a:r>
            <a:r>
              <a:rPr lang="pl-PL" dirty="0" smtClean="0"/>
              <a:t>, to </a:t>
            </a:r>
            <a:r>
              <a:rPr lang="pl-PL" i="1" dirty="0" err="1" smtClean="0"/>
              <a:t>p|a</a:t>
            </a:r>
            <a:r>
              <a:rPr lang="pl-PL" dirty="0" smtClean="0"/>
              <a:t> lub </a:t>
            </a:r>
            <a:r>
              <a:rPr lang="pl-PL" i="1" dirty="0" err="1" smtClean="0"/>
              <a:t>p|b</a:t>
            </a:r>
            <a:endParaRPr lang="pl-PL" i="1" dirty="0" smtClean="0"/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i="1" dirty="0" err="1" smtClean="0"/>
              <a:t>m|a</a:t>
            </a:r>
            <a:r>
              <a:rPr lang="pl-PL" dirty="0" smtClean="0"/>
              <a:t> i </a:t>
            </a:r>
            <a:r>
              <a:rPr lang="pl-PL" i="1" dirty="0" err="1" smtClean="0"/>
              <a:t>n|a</a:t>
            </a:r>
            <a:r>
              <a:rPr lang="pl-PL" dirty="0" smtClean="0"/>
              <a:t> oraz </a:t>
            </a:r>
            <a:r>
              <a:rPr lang="pl-PL" i="1" dirty="0" smtClean="0"/>
              <a:t>m</a:t>
            </a:r>
            <a:r>
              <a:rPr lang="pl-PL" dirty="0" smtClean="0"/>
              <a:t> i </a:t>
            </a:r>
            <a:r>
              <a:rPr lang="pl-PL" i="1" dirty="0" smtClean="0"/>
              <a:t>n</a:t>
            </a:r>
            <a:r>
              <a:rPr lang="pl-PL" dirty="0" smtClean="0"/>
              <a:t> nie mają wspólnych dzielników większych od 1, to </a:t>
            </a:r>
            <a:r>
              <a:rPr lang="pl-PL" i="1" dirty="0" err="1" smtClean="0"/>
              <a:t>mn|a</a:t>
            </a:r>
            <a:endParaRPr lang="pl-PL" i="1" dirty="0">
              <a:solidFill>
                <a:schemeClr val="bg2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Twierdzenie o rozkładzie na czynniki pierwsze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pl-PL" b="1" dirty="0" smtClean="0">
                <a:solidFill>
                  <a:schemeClr val="bg2"/>
                </a:solidFill>
              </a:rPr>
              <a:t>Największy wspólny dzielnik — NWD(a, b)</a:t>
            </a:r>
          </a:p>
          <a:p>
            <a:pPr marL="354013" lvl="3" indent="6350">
              <a:buNone/>
            </a:pPr>
            <a:r>
              <a:rPr lang="pl-PL" dirty="0" smtClean="0"/>
              <a:t>Największy wspólny dzielnik, NWD(</a:t>
            </a:r>
            <a:r>
              <a:rPr lang="pl-PL" i="1" dirty="0" smtClean="0"/>
              <a:t>a, b</a:t>
            </a:r>
            <a:r>
              <a:rPr lang="pl-PL" dirty="0" smtClean="0"/>
              <a:t>), dla danych dwóch liczb całkowitych (nie będących jednocześnie zerami), to największa liczba całkowita </a:t>
            </a:r>
            <a:r>
              <a:rPr lang="pl-PL" i="1" dirty="0" smtClean="0"/>
              <a:t>d</a:t>
            </a:r>
            <a:r>
              <a:rPr lang="pl-PL" dirty="0" smtClean="0"/>
              <a:t> będąca dzielnikiem zarówno a, jak i </a:t>
            </a:r>
            <a:r>
              <a:rPr lang="pl-PL" i="1" dirty="0" smtClean="0"/>
              <a:t>b</a:t>
            </a:r>
            <a:r>
              <a:rPr lang="pl-PL" dirty="0" smtClean="0"/>
              <a:t>.</a:t>
            </a:r>
          </a:p>
          <a:p>
            <a:pPr lvl="3">
              <a:buNone/>
            </a:pPr>
            <a:r>
              <a:rPr lang="pl-PL" dirty="0" smtClean="0">
                <a:solidFill>
                  <a:schemeClr val="bg2"/>
                </a:solidFill>
              </a:rPr>
              <a:t>Przykład: NWD(12, 18) = 6</a:t>
            </a:r>
          </a:p>
          <a:p>
            <a:pPr lvl="3">
              <a:buNone/>
            </a:pPr>
            <a:endParaRPr lang="pl-PL" dirty="0" smtClean="0">
              <a:solidFill>
                <a:schemeClr val="bg2"/>
              </a:solidFill>
            </a:endParaRPr>
          </a:p>
          <a:p>
            <a:pPr lvl="1">
              <a:buNone/>
            </a:pPr>
            <a:r>
              <a:rPr lang="pl-PL" b="1" dirty="0" smtClean="0">
                <a:solidFill>
                  <a:schemeClr val="bg2"/>
                </a:solidFill>
              </a:rPr>
              <a:t>Najmniejsza wspólna wielokrotność — NWW(a, b)</a:t>
            </a:r>
          </a:p>
          <a:p>
            <a:pPr marL="354013" lvl="3" indent="6350">
              <a:buNone/>
            </a:pPr>
            <a:r>
              <a:rPr lang="pl-PL" dirty="0" smtClean="0"/>
              <a:t>Najmniejsza wspólna wielokrotność, NWW(a, b), to najmniejsza dodatnia liczba całkowita, którą dzielą </a:t>
            </a:r>
            <a:r>
              <a:rPr lang="pl-PL" i="1" dirty="0" smtClean="0"/>
              <a:t>a i b</a:t>
            </a:r>
            <a:r>
              <a:rPr lang="pl-PL" dirty="0" smtClean="0"/>
              <a:t>.</a:t>
            </a:r>
          </a:p>
          <a:p>
            <a:pPr lvl="3">
              <a:buNone/>
            </a:pPr>
            <a:r>
              <a:rPr lang="pl-PL" dirty="0" smtClean="0"/>
              <a:t>NWW(</a:t>
            </a:r>
            <a:r>
              <a:rPr lang="pl-PL" i="1" dirty="0" smtClean="0"/>
              <a:t>a, b</a:t>
            </a:r>
            <a:r>
              <a:rPr lang="pl-PL" dirty="0" smtClean="0"/>
              <a:t>) = </a:t>
            </a:r>
            <a:r>
              <a:rPr lang="pl-PL" i="1" dirty="0" smtClean="0"/>
              <a:t>a · b</a:t>
            </a:r>
            <a:r>
              <a:rPr lang="pl-PL" dirty="0" smtClean="0"/>
              <a:t>/NWD(</a:t>
            </a:r>
            <a:r>
              <a:rPr lang="pl-PL" i="1" dirty="0" smtClean="0"/>
              <a:t>a</a:t>
            </a:r>
            <a:r>
              <a:rPr lang="pl-PL" dirty="0" smtClean="0"/>
              <a:t>, </a:t>
            </a:r>
            <a:r>
              <a:rPr lang="pl-PL" i="1" dirty="0" smtClean="0"/>
              <a:t>b</a:t>
            </a:r>
            <a:r>
              <a:rPr lang="pl-PL" dirty="0" smtClean="0"/>
              <a:t>)</a:t>
            </a:r>
          </a:p>
          <a:p>
            <a:pPr lvl="3">
              <a:buNone/>
            </a:pPr>
            <a:r>
              <a:rPr lang="pl-PL" dirty="0" smtClean="0">
                <a:solidFill>
                  <a:schemeClr val="bg2"/>
                </a:solidFill>
              </a:rPr>
              <a:t>Przykład: NWW(12, 18) = 36 = 12 · 18/NWD(12, 18)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NWD(a, b), NWW(a, b)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Liczby </a:t>
            </a:r>
            <a:r>
              <a:rPr lang="pl-PL" i="1" dirty="0" smtClean="0"/>
              <a:t>a</a:t>
            </a:r>
            <a:r>
              <a:rPr lang="pl-PL" dirty="0" smtClean="0"/>
              <a:t> i </a:t>
            </a:r>
            <a:r>
              <a:rPr lang="pl-PL" i="1" dirty="0" smtClean="0"/>
              <a:t>b</a:t>
            </a:r>
            <a:r>
              <a:rPr lang="pl-PL" dirty="0" smtClean="0"/>
              <a:t> są względnie pierwsze jeżeli          NWD(a, b) = 1, tzn. liczby </a:t>
            </a:r>
            <a:r>
              <a:rPr lang="pl-PL" i="1" dirty="0" smtClean="0"/>
              <a:t>a</a:t>
            </a:r>
            <a:r>
              <a:rPr lang="pl-PL" dirty="0" smtClean="0"/>
              <a:t> i </a:t>
            </a:r>
            <a:r>
              <a:rPr lang="pl-PL" i="1" dirty="0" smtClean="0"/>
              <a:t>b</a:t>
            </a:r>
            <a:r>
              <a:rPr lang="pl-PL" dirty="0" smtClean="0"/>
              <a:t> nie mają wspólnego dzielnika większego od 1.</a:t>
            </a:r>
          </a:p>
          <a:p>
            <a:pPr lvl="1"/>
            <a:endParaRPr lang="pl-PL" dirty="0" smtClean="0">
              <a:solidFill>
                <a:schemeClr val="bg2"/>
              </a:solidFill>
            </a:endParaRPr>
          </a:p>
          <a:p>
            <a:pPr lvl="1"/>
            <a:r>
              <a:rPr lang="pl-PL" dirty="0" smtClean="0">
                <a:solidFill>
                  <a:schemeClr val="bg2"/>
                </a:solidFill>
              </a:rPr>
              <a:t>Przykład: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NWD(841, 160) = 1 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zatem liczby 841 i 160 są względnie pierwsze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Liczby względnie pierwsze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Algorytm Euklidesa pozwala znaleźć NWD(</a:t>
            </a:r>
            <a:r>
              <a:rPr lang="pl-PL" i="1" dirty="0" smtClean="0">
                <a:solidFill>
                  <a:schemeClr val="bg2"/>
                </a:solidFill>
              </a:rPr>
              <a:t>a</a:t>
            </a:r>
            <a:r>
              <a:rPr lang="pl-PL" dirty="0" smtClean="0">
                <a:solidFill>
                  <a:schemeClr val="bg2"/>
                </a:solidFill>
              </a:rPr>
              <a:t>, </a:t>
            </a:r>
            <a:r>
              <a:rPr lang="pl-PL" i="1" dirty="0" smtClean="0">
                <a:solidFill>
                  <a:schemeClr val="bg2"/>
                </a:solidFill>
              </a:rPr>
              <a:t>b</a:t>
            </a:r>
            <a:r>
              <a:rPr lang="pl-PL" dirty="0" smtClean="0">
                <a:solidFill>
                  <a:schemeClr val="bg2"/>
                </a:solidFill>
              </a:rPr>
              <a:t>)  w czasie wielomianowym (dla </a:t>
            </a:r>
            <a:r>
              <a:rPr lang="pl-PL" i="1" dirty="0" smtClean="0">
                <a:solidFill>
                  <a:schemeClr val="bg2"/>
                </a:solidFill>
              </a:rPr>
              <a:t>a</a:t>
            </a:r>
            <a:r>
              <a:rPr lang="pl-PL" dirty="0" smtClean="0">
                <a:solidFill>
                  <a:schemeClr val="bg2"/>
                </a:solidFill>
              </a:rPr>
              <a:t> &gt; </a:t>
            </a:r>
            <a:r>
              <a:rPr lang="pl-PL" i="1" dirty="0" smtClean="0">
                <a:solidFill>
                  <a:schemeClr val="bg2"/>
                </a:solidFill>
              </a:rPr>
              <a:t>b</a:t>
            </a:r>
            <a:r>
              <a:rPr lang="pl-PL" dirty="0" smtClean="0">
                <a:solidFill>
                  <a:schemeClr val="bg2"/>
                </a:solidFill>
              </a:rPr>
              <a:t>, O(ln</a:t>
            </a:r>
            <a:r>
              <a:rPr lang="pl-PL" baseline="30000" dirty="0" smtClean="0">
                <a:solidFill>
                  <a:schemeClr val="bg2"/>
                </a:solidFill>
              </a:rPr>
              <a:t>2</a:t>
            </a:r>
            <a:r>
              <a:rPr lang="pl-PL" dirty="0" smtClean="0">
                <a:solidFill>
                  <a:schemeClr val="bg2"/>
                </a:solidFill>
              </a:rPr>
              <a:t>(</a:t>
            </a:r>
            <a:r>
              <a:rPr lang="pl-PL" i="1" dirty="0" smtClean="0">
                <a:solidFill>
                  <a:schemeClr val="bg2"/>
                </a:solidFill>
              </a:rPr>
              <a:t>a</a:t>
            </a:r>
            <a:r>
              <a:rPr lang="pl-PL" dirty="0" smtClean="0">
                <a:solidFill>
                  <a:schemeClr val="bg2"/>
                </a:solidFill>
              </a:rPr>
              <a:t>)))</a:t>
            </a:r>
          </a:p>
          <a:p>
            <a:pPr marL="373062" lvl="2" indent="-457200">
              <a:buFont typeface="+mj-lt"/>
              <a:buAutoNum type="arabicPeriod"/>
            </a:pPr>
            <a:r>
              <a:rPr lang="pl-PL" dirty="0" smtClean="0"/>
              <a:t>Dla </a:t>
            </a:r>
            <a:r>
              <a:rPr lang="pl-PL" i="1" dirty="0" smtClean="0"/>
              <a:t>a &gt; b</a:t>
            </a:r>
            <a:r>
              <a:rPr lang="pl-PL" dirty="0" smtClean="0"/>
              <a:t>, dzielimy </a:t>
            </a:r>
            <a:r>
              <a:rPr lang="pl-PL" i="1" dirty="0" smtClean="0"/>
              <a:t>a</a:t>
            </a:r>
            <a:r>
              <a:rPr lang="pl-PL" dirty="0" smtClean="0"/>
              <a:t> przez </a:t>
            </a:r>
            <a:r>
              <a:rPr lang="pl-PL" i="1" dirty="0" smtClean="0"/>
              <a:t>b</a:t>
            </a:r>
            <a:r>
              <a:rPr lang="pl-PL" dirty="0" smtClean="0"/>
              <a:t> otrzymując                 iloraz </a:t>
            </a:r>
            <a:r>
              <a:rPr lang="pl-PL" i="1" dirty="0" smtClean="0"/>
              <a:t>q</a:t>
            </a:r>
            <a:r>
              <a:rPr lang="pl-PL" baseline="-25000" dirty="0" smtClean="0"/>
              <a:t>1</a:t>
            </a:r>
            <a:r>
              <a:rPr lang="pl-PL" dirty="0" smtClean="0"/>
              <a:t> i resztę </a:t>
            </a:r>
            <a:r>
              <a:rPr lang="pt-BR" i="1" dirty="0" smtClean="0"/>
              <a:t>r</a:t>
            </a:r>
            <a:r>
              <a:rPr lang="pt-BR" baseline="-25000" dirty="0" smtClean="0"/>
              <a:t>1</a:t>
            </a:r>
            <a:r>
              <a:rPr lang="pt-BR" dirty="0" smtClean="0"/>
              <a:t>, tzn. </a:t>
            </a:r>
            <a:r>
              <a:rPr lang="pt-BR" i="1" dirty="0" smtClean="0"/>
              <a:t>a</a:t>
            </a:r>
            <a:r>
              <a:rPr lang="pt-BR" dirty="0" smtClean="0"/>
              <a:t> = </a:t>
            </a:r>
            <a:r>
              <a:rPr lang="pt-BR" i="1" dirty="0" smtClean="0"/>
              <a:t>q</a:t>
            </a:r>
            <a:r>
              <a:rPr lang="pt-BR" i="1" baseline="-25000" dirty="0" smtClean="0"/>
              <a:t>1</a:t>
            </a:r>
            <a:r>
              <a:rPr lang="pt-BR" i="1" dirty="0" smtClean="0"/>
              <a:t>b</a:t>
            </a:r>
            <a:r>
              <a:rPr lang="pt-BR" dirty="0" smtClean="0"/>
              <a:t> + </a:t>
            </a:r>
            <a:r>
              <a:rPr lang="pt-BR" i="1" dirty="0" smtClean="0"/>
              <a:t>r</a:t>
            </a:r>
            <a:r>
              <a:rPr lang="pt-BR" i="1" baseline="-25000" dirty="0" smtClean="0"/>
              <a:t>1</a:t>
            </a:r>
            <a:endParaRPr lang="pl-PL" i="1" baseline="-25000" dirty="0" smtClean="0"/>
          </a:p>
          <a:p>
            <a:pPr marL="373062" lvl="2" indent="-457200">
              <a:buFont typeface="+mj-lt"/>
              <a:buAutoNum type="arabicPeriod"/>
            </a:pPr>
            <a:r>
              <a:rPr lang="pl-PL" dirty="0" smtClean="0"/>
              <a:t>w następnym kroku </a:t>
            </a:r>
            <a:r>
              <a:rPr lang="pl-PL" i="1" dirty="0" smtClean="0"/>
              <a:t>b</a:t>
            </a:r>
            <a:r>
              <a:rPr lang="pl-PL" dirty="0" smtClean="0"/>
              <a:t> gra rolę </a:t>
            </a:r>
            <a:r>
              <a:rPr lang="pl-PL" i="1" dirty="0" smtClean="0"/>
              <a:t>a</a:t>
            </a:r>
            <a:r>
              <a:rPr lang="pl-PL" dirty="0" smtClean="0"/>
              <a:t>, zaś </a:t>
            </a:r>
            <a:r>
              <a:rPr lang="pt-BR" i="1" dirty="0" smtClean="0"/>
              <a:t>r</a:t>
            </a:r>
            <a:r>
              <a:rPr lang="pt-BR" i="1" baseline="-25000" dirty="0" smtClean="0"/>
              <a:t>1</a:t>
            </a:r>
            <a:r>
              <a:rPr lang="pt-BR" sz="1200" dirty="0" smtClean="0"/>
              <a:t> </a:t>
            </a:r>
            <a:r>
              <a:rPr lang="pt-BR" dirty="0" smtClean="0"/>
              <a:t>gra rol</a:t>
            </a:r>
            <a:r>
              <a:rPr lang="pl-PL" dirty="0" smtClean="0"/>
              <a:t>ę</a:t>
            </a:r>
            <a:r>
              <a:rPr lang="pt-BR" dirty="0" smtClean="0"/>
              <a:t> </a:t>
            </a:r>
            <a:r>
              <a:rPr lang="pt-BR" i="1" dirty="0" smtClean="0"/>
              <a:t>b</a:t>
            </a:r>
            <a:r>
              <a:rPr lang="pt-BR" dirty="0" smtClean="0"/>
              <a:t>: </a:t>
            </a:r>
            <a:r>
              <a:rPr lang="pl-PL" dirty="0" smtClean="0"/>
              <a:t>           </a:t>
            </a:r>
            <a:r>
              <a:rPr lang="pt-BR" i="1" dirty="0" smtClean="0"/>
              <a:t>b</a:t>
            </a:r>
            <a:r>
              <a:rPr lang="pt-BR" dirty="0" smtClean="0"/>
              <a:t> = </a:t>
            </a:r>
            <a:r>
              <a:rPr lang="pt-BR" i="1" dirty="0" smtClean="0"/>
              <a:t>q</a:t>
            </a:r>
            <a:r>
              <a:rPr lang="pt-BR" i="1" baseline="-25000" dirty="0" smtClean="0"/>
              <a:t>2</a:t>
            </a:r>
            <a:r>
              <a:rPr lang="pt-BR" i="1" dirty="0" smtClean="0"/>
              <a:t>r</a:t>
            </a:r>
            <a:r>
              <a:rPr lang="pt-BR" baseline="-25000" dirty="0" smtClean="0"/>
              <a:t>1</a:t>
            </a:r>
            <a:r>
              <a:rPr lang="pt-BR" dirty="0" smtClean="0"/>
              <a:t> + r</a:t>
            </a:r>
            <a:r>
              <a:rPr lang="pt-BR" baseline="-25000" dirty="0" smtClean="0"/>
              <a:t>2</a:t>
            </a:r>
            <a:endParaRPr lang="pl-PL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pl-PL" dirty="0" smtClean="0"/>
              <a:t>Postępowanie to kontynuujemy dzieląc kolejne reszty,              </a:t>
            </a:r>
            <a:r>
              <a:rPr lang="pl-PL" i="1" dirty="0" smtClean="0"/>
              <a:t>r</a:t>
            </a:r>
            <a:r>
              <a:rPr lang="pl-PL" i="1" baseline="-25000" dirty="0" smtClean="0"/>
              <a:t>i−2</a:t>
            </a:r>
            <a:r>
              <a:rPr lang="pl-PL" baseline="-25000" dirty="0" smtClean="0"/>
              <a:t> </a:t>
            </a:r>
            <a:r>
              <a:rPr lang="pl-PL" dirty="0" smtClean="0"/>
              <a:t>= </a:t>
            </a:r>
            <a:r>
              <a:rPr lang="pl-PL" i="1" dirty="0" smtClean="0"/>
              <a:t>q</a:t>
            </a:r>
            <a:r>
              <a:rPr lang="pl-PL" i="1" baseline="-25000" dirty="0" smtClean="0"/>
              <a:t>i</a:t>
            </a:r>
            <a:r>
              <a:rPr lang="pl-PL" i="1" dirty="0" smtClean="0"/>
              <a:t>r</a:t>
            </a:r>
            <a:r>
              <a:rPr lang="pl-PL" i="1" baseline="-25000" dirty="0" smtClean="0"/>
              <a:t>i</a:t>
            </a:r>
            <a:r>
              <a:rPr lang="pl-PL" baseline="-25000" dirty="0" smtClean="0"/>
              <a:t>−1 </a:t>
            </a:r>
            <a:r>
              <a:rPr lang="pl-PL" dirty="0" smtClean="0"/>
              <a:t>+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i</a:t>
            </a:r>
            <a:r>
              <a:rPr lang="pl-PL" dirty="0" smtClean="0"/>
              <a:t>, aż do momentu kiedy otrzymamy resztę, która dzieli poprzednia resztę. Ostatnia niezerowa reszta jest NWD(a, b).</a:t>
            </a:r>
            <a:endParaRPr lang="pl-PL" baseline="-250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Euklidesa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Przykład: </a:t>
            </a:r>
          </a:p>
          <a:p>
            <a:pPr lvl="2">
              <a:buNone/>
            </a:pPr>
            <a:r>
              <a:rPr lang="pl-PL" dirty="0" smtClean="0"/>
              <a:t>	Obliczmy NWD(841, 160)</a:t>
            </a:r>
          </a:p>
          <a:p>
            <a:pPr marL="2870200" lvl="2">
              <a:buNone/>
            </a:pPr>
            <a:r>
              <a:rPr lang="pl-PL" dirty="0" smtClean="0"/>
              <a:t>841   =   5 ・ 160 + 41</a:t>
            </a:r>
          </a:p>
          <a:p>
            <a:pPr marL="2882900" lvl="2">
              <a:buNone/>
            </a:pPr>
            <a:r>
              <a:rPr lang="pl-PL" dirty="0" smtClean="0"/>
              <a:t>160   =   3 ・ 41 + 37</a:t>
            </a:r>
          </a:p>
          <a:p>
            <a:pPr marL="3046413" lvl="2">
              <a:buNone/>
            </a:pPr>
            <a:r>
              <a:rPr lang="pl-PL" dirty="0" smtClean="0"/>
              <a:t>41   =   1 ・ 37 + 4</a:t>
            </a:r>
          </a:p>
          <a:p>
            <a:pPr marL="3059113" lvl="2">
              <a:buNone/>
              <a:tabLst>
                <a:tab pos="2684463" algn="l"/>
              </a:tabLst>
            </a:pPr>
            <a:r>
              <a:rPr lang="pl-PL" dirty="0" smtClean="0"/>
              <a:t>37   =   9 ・ 4 + 1</a:t>
            </a:r>
          </a:p>
          <a:p>
            <a:pPr marL="3236913" lvl="2">
              <a:buNone/>
            </a:pPr>
            <a:r>
              <a:rPr lang="pl-PL" dirty="0" smtClean="0"/>
              <a:t>4   =   </a:t>
            </a:r>
            <a:r>
              <a:rPr lang="pl-PL" dirty="0" err="1" smtClean="0"/>
              <a:t>4</a:t>
            </a:r>
            <a:r>
              <a:rPr lang="pl-PL" dirty="0" smtClean="0"/>
              <a:t> ・ 1 + 0</a:t>
            </a:r>
          </a:p>
          <a:p>
            <a:pPr lvl="2">
              <a:buNone/>
            </a:pPr>
            <a:r>
              <a:rPr lang="pl-PL" dirty="0" smtClean="0"/>
              <a:t>	</a:t>
            </a:r>
          </a:p>
          <a:p>
            <a:pPr lvl="2">
              <a:buNone/>
            </a:pPr>
            <a:r>
              <a:rPr lang="pl-PL" dirty="0" smtClean="0"/>
              <a:t>	Ponieważ NWD(841, 160) = 1, to liczby 841 i 160 są względnie pierwsze.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Euklidesa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>
                <a:solidFill>
                  <a:srgbClr val="00B050"/>
                </a:solidFill>
              </a:rPr>
              <a:t>Największy wspólny dzielnik dwóch liczb może być przedstawiony w postaci kombinacji liniowej tych liczb ze współczynnikami całkowitymi: NWD(</a:t>
            </a:r>
            <a:r>
              <a:rPr lang="pl-PL" i="1" dirty="0" smtClean="0">
                <a:solidFill>
                  <a:srgbClr val="00B050"/>
                </a:solidFill>
              </a:rPr>
              <a:t>a, b</a:t>
            </a:r>
            <a:r>
              <a:rPr lang="pl-PL" dirty="0" smtClean="0">
                <a:solidFill>
                  <a:srgbClr val="00B050"/>
                </a:solidFill>
              </a:rPr>
              <a:t>) </a:t>
            </a:r>
            <a:r>
              <a:rPr lang="pl-PL" i="1" dirty="0" smtClean="0">
                <a:solidFill>
                  <a:srgbClr val="00B050"/>
                </a:solidFill>
              </a:rPr>
              <a:t>= </a:t>
            </a:r>
            <a:r>
              <a:rPr lang="pl-PL" i="1" dirty="0" err="1" smtClean="0">
                <a:solidFill>
                  <a:srgbClr val="00B050"/>
                </a:solidFill>
              </a:rPr>
              <a:t>xa</a:t>
            </a:r>
            <a:r>
              <a:rPr lang="pl-PL" i="1" dirty="0" smtClean="0">
                <a:solidFill>
                  <a:srgbClr val="00B050"/>
                </a:solidFill>
              </a:rPr>
              <a:t> + </a:t>
            </a:r>
            <a:r>
              <a:rPr lang="pl-PL" i="1" dirty="0" err="1" smtClean="0">
                <a:solidFill>
                  <a:srgbClr val="00B050"/>
                </a:solidFill>
              </a:rPr>
              <a:t>yb</a:t>
            </a:r>
            <a:r>
              <a:rPr lang="pl-PL" i="1" dirty="0" smtClean="0">
                <a:solidFill>
                  <a:srgbClr val="00B050"/>
                </a:solidFill>
              </a:rPr>
              <a:t>, </a:t>
            </a:r>
            <a:r>
              <a:rPr lang="pl-PL" dirty="0" smtClean="0">
                <a:solidFill>
                  <a:srgbClr val="00B050"/>
                </a:solidFill>
              </a:rPr>
              <a:t>przy czym liczby </a:t>
            </a:r>
            <a:r>
              <a:rPr lang="pl-PL" i="1" dirty="0" smtClean="0">
                <a:solidFill>
                  <a:srgbClr val="00B050"/>
                </a:solidFill>
              </a:rPr>
              <a:t>x</a:t>
            </a:r>
            <a:r>
              <a:rPr lang="pl-PL" dirty="0" smtClean="0">
                <a:solidFill>
                  <a:srgbClr val="00B050"/>
                </a:solidFill>
              </a:rPr>
              <a:t> i </a:t>
            </a:r>
            <a:r>
              <a:rPr lang="pl-PL" i="1" dirty="0" smtClean="0">
                <a:solidFill>
                  <a:srgbClr val="00B050"/>
                </a:solidFill>
              </a:rPr>
              <a:t>y</a:t>
            </a:r>
            <a:r>
              <a:rPr lang="pl-PL" dirty="0" smtClean="0">
                <a:solidFill>
                  <a:srgbClr val="00B050"/>
                </a:solidFill>
              </a:rPr>
              <a:t> można znaleźć w czasie </a:t>
            </a:r>
            <a:r>
              <a:rPr lang="pl-PL" i="1" dirty="0" smtClean="0">
                <a:solidFill>
                  <a:srgbClr val="00B050"/>
                </a:solidFill>
              </a:rPr>
              <a:t>O</a:t>
            </a:r>
            <a:r>
              <a:rPr lang="pl-PL" dirty="0" smtClean="0">
                <a:solidFill>
                  <a:srgbClr val="00B050"/>
                </a:solidFill>
              </a:rPr>
              <a:t>(ln</a:t>
            </a:r>
            <a:r>
              <a:rPr lang="pl-PL" baseline="30000" dirty="0" smtClean="0">
                <a:solidFill>
                  <a:srgbClr val="00B050"/>
                </a:solidFill>
              </a:rPr>
              <a:t>2</a:t>
            </a:r>
            <a:r>
              <a:rPr lang="pl-PL" dirty="0" smtClean="0">
                <a:solidFill>
                  <a:srgbClr val="00B050"/>
                </a:solidFill>
              </a:rPr>
              <a:t>(a)).</a:t>
            </a:r>
          </a:p>
          <a:p>
            <a:pPr lvl="3"/>
            <a:r>
              <a:rPr lang="pl-PL" dirty="0" smtClean="0">
                <a:solidFill>
                  <a:schemeClr val="bg2"/>
                </a:solidFill>
              </a:rPr>
              <a:t>W poprzednim przykładzie NWD(841, 160) = 1. Korzystając z ciągu równości w algorytmie Euklidesa (idąc w przeciwna stronę) otrzymujemy:</a:t>
            </a:r>
          </a:p>
          <a:p>
            <a:pPr marL="1336675" lvl="3" indent="-84138">
              <a:buNone/>
            </a:pPr>
            <a:r>
              <a:rPr lang="pl-PL" dirty="0" smtClean="0"/>
              <a:t>1 = 37 − 9 ・ 4</a:t>
            </a:r>
          </a:p>
          <a:p>
            <a:pPr marL="1882775" lvl="3">
              <a:buNone/>
            </a:pPr>
            <a:r>
              <a:rPr lang="en-US" altLang="ja-JP" dirty="0" smtClean="0"/>
              <a:t>= 37 </a:t>
            </a:r>
            <a:r>
              <a:rPr lang="ja-JP" altLang="en-US" dirty="0" smtClean="0"/>
              <a:t>− </a:t>
            </a:r>
            <a:r>
              <a:rPr lang="en-US" altLang="ja-JP" dirty="0" smtClean="0"/>
              <a:t>9(41 </a:t>
            </a:r>
            <a:r>
              <a:rPr lang="ja-JP" altLang="en-US" dirty="0" smtClean="0"/>
              <a:t>− </a:t>
            </a:r>
            <a:r>
              <a:rPr lang="en-US" altLang="ja-JP" dirty="0" smtClean="0"/>
              <a:t>1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37) = 10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37 </a:t>
            </a:r>
            <a:r>
              <a:rPr lang="ja-JP" altLang="en-US" dirty="0" smtClean="0"/>
              <a:t>− </a:t>
            </a:r>
            <a:r>
              <a:rPr lang="en-US" altLang="ja-JP" dirty="0" smtClean="0"/>
              <a:t>9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41</a:t>
            </a:r>
          </a:p>
          <a:p>
            <a:pPr marL="1882775" lvl="3">
              <a:buNone/>
            </a:pPr>
            <a:r>
              <a:rPr lang="en-US" altLang="ja-JP" dirty="0" smtClean="0"/>
              <a:t>= 10(160 </a:t>
            </a:r>
            <a:r>
              <a:rPr lang="ja-JP" altLang="en-US" dirty="0" smtClean="0"/>
              <a:t>−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41) </a:t>
            </a:r>
            <a:r>
              <a:rPr lang="ja-JP" altLang="en-US" dirty="0" smtClean="0"/>
              <a:t>− </a:t>
            </a:r>
            <a:r>
              <a:rPr lang="en-US" altLang="ja-JP" dirty="0" smtClean="0"/>
              <a:t>9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41 = 10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160 </a:t>
            </a:r>
            <a:r>
              <a:rPr lang="ja-JP" altLang="en-US" dirty="0" smtClean="0"/>
              <a:t>− </a:t>
            </a:r>
            <a:r>
              <a:rPr lang="en-US" altLang="ja-JP" dirty="0" smtClean="0"/>
              <a:t>39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41</a:t>
            </a:r>
          </a:p>
          <a:p>
            <a:pPr marL="1882775" lvl="3">
              <a:buNone/>
            </a:pPr>
            <a:r>
              <a:rPr lang="en-US" altLang="ja-JP" dirty="0" smtClean="0"/>
              <a:t>= 10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160 </a:t>
            </a:r>
            <a:r>
              <a:rPr lang="ja-JP" altLang="en-US" dirty="0" smtClean="0"/>
              <a:t>− </a:t>
            </a:r>
            <a:r>
              <a:rPr lang="en-US" altLang="ja-JP" dirty="0" smtClean="0"/>
              <a:t>39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(841 </a:t>
            </a:r>
            <a:r>
              <a:rPr lang="ja-JP" altLang="en-US" dirty="0" smtClean="0"/>
              <a:t>−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160)</a:t>
            </a:r>
          </a:p>
          <a:p>
            <a:pPr marL="1882775" lvl="3">
              <a:buNone/>
            </a:pPr>
            <a:r>
              <a:rPr lang="pl-PL" dirty="0" smtClean="0"/>
              <a:t>= −39 ・ 841 + 205 ・ 160</a:t>
            </a:r>
          </a:p>
          <a:p>
            <a:pPr lvl="3">
              <a:buNone/>
            </a:pPr>
            <a:r>
              <a:rPr lang="pl-PL" dirty="0" smtClean="0">
                <a:solidFill>
                  <a:schemeClr val="bg2"/>
                </a:solidFill>
              </a:rPr>
              <a:t>Zatem </a:t>
            </a:r>
            <a:r>
              <a:rPr lang="pl-PL" i="1" dirty="0" smtClean="0">
                <a:solidFill>
                  <a:schemeClr val="bg2"/>
                </a:solidFill>
              </a:rPr>
              <a:t>x</a:t>
            </a:r>
            <a:r>
              <a:rPr lang="pl-PL" dirty="0" smtClean="0">
                <a:solidFill>
                  <a:schemeClr val="bg2"/>
                </a:solidFill>
              </a:rPr>
              <a:t> = −39 i </a:t>
            </a:r>
            <a:r>
              <a:rPr lang="pl-PL" i="1" dirty="0" smtClean="0">
                <a:solidFill>
                  <a:schemeClr val="bg2"/>
                </a:solidFill>
              </a:rPr>
              <a:t>y</a:t>
            </a:r>
            <a:r>
              <a:rPr lang="pl-PL" dirty="0" smtClean="0">
                <a:solidFill>
                  <a:schemeClr val="bg2"/>
                </a:solidFill>
              </a:rPr>
              <a:t> = 205.</a:t>
            </a:r>
          </a:p>
          <a:p>
            <a:pPr lvl="3"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Euklidesa - twierdzenie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188" y="1881188"/>
            <a:ext cx="8424862" cy="4619645"/>
          </a:xfrm>
        </p:spPr>
        <p:txBody>
          <a:bodyPr/>
          <a:lstStyle/>
          <a:p>
            <a:pPr lvl="1">
              <a:buNone/>
            </a:pPr>
            <a:r>
              <a:rPr lang="pl-PL" dirty="0" smtClean="0"/>
              <a:t>Rozszerzony algorytm Euklidesa znajduje zarówno: 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największy wspólny dzielnik NWD(</a:t>
            </a:r>
            <a:r>
              <a:rPr lang="pl-PL" i="1" dirty="0" smtClean="0"/>
              <a:t>a</a:t>
            </a:r>
            <a:r>
              <a:rPr lang="pl-PL" dirty="0" smtClean="0"/>
              <a:t>, </a:t>
            </a:r>
            <a:r>
              <a:rPr lang="pl-PL" i="1" dirty="0" smtClean="0"/>
              <a:t>b</a:t>
            </a:r>
            <a:r>
              <a:rPr lang="pl-PL" dirty="0" smtClean="0"/>
              <a:t>) liczb </a:t>
            </a:r>
            <a:r>
              <a:rPr lang="pl-PL" i="1" dirty="0" smtClean="0"/>
              <a:t>a</a:t>
            </a:r>
            <a:r>
              <a:rPr lang="pl-PL" dirty="0" smtClean="0"/>
              <a:t> i </a:t>
            </a:r>
            <a:r>
              <a:rPr lang="pl-PL" i="1" dirty="0" smtClean="0"/>
              <a:t>b</a:t>
            </a: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 jak i liczby </a:t>
            </a:r>
            <a:r>
              <a:rPr lang="pl-PL" i="1" dirty="0" smtClean="0"/>
              <a:t>x</a:t>
            </a:r>
            <a:r>
              <a:rPr lang="pl-PL" dirty="0" smtClean="0"/>
              <a:t> i </a:t>
            </a:r>
            <a:r>
              <a:rPr lang="pl-PL" i="1" dirty="0" smtClean="0"/>
              <a:t>y</a:t>
            </a:r>
            <a:r>
              <a:rPr lang="pl-PL" dirty="0" smtClean="0"/>
              <a:t> będące współczynnikami kombinacji liniowej NWD(</a:t>
            </a:r>
            <a:r>
              <a:rPr lang="pl-PL" i="1" dirty="0" smtClean="0"/>
              <a:t>a, b</a:t>
            </a:r>
            <a:r>
              <a:rPr lang="pl-PL" dirty="0" smtClean="0"/>
              <a:t>) = </a:t>
            </a:r>
            <a:r>
              <a:rPr lang="pl-PL" i="1" dirty="0" err="1" smtClean="0"/>
              <a:t>xa</a:t>
            </a:r>
            <a:r>
              <a:rPr lang="pl-PL" i="1" dirty="0" smtClean="0"/>
              <a:t> + </a:t>
            </a:r>
            <a:r>
              <a:rPr lang="pl-PL" i="1" dirty="0" err="1" smtClean="0"/>
              <a:t>yb</a:t>
            </a:r>
            <a:r>
              <a:rPr lang="pl-PL" i="1" dirty="0" smtClean="0"/>
              <a:t>.</a:t>
            </a:r>
            <a:endParaRPr lang="pl-PL" i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Rozszerzony algorytm Euklidesa</a:t>
            </a:r>
            <a:endParaRPr lang="pl-PL" dirty="0"/>
          </a:p>
        </p:txBody>
      </p:sp>
      <p:pic>
        <p:nvPicPr>
          <p:cNvPr id="17411" name="Picture 3" descr="C:\Documents and Settings\Marcin\Ustawienia lokalne\Temporary Internet Files\Content.IE5\15XUS4WA\MC9004420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14818"/>
            <a:ext cx="3143272" cy="19455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ochrona danych</a:t>
            </a:r>
          </a:p>
          <a:p>
            <a:pPr lvl="3">
              <a:buFont typeface="Wingdings" pitchFamily="2" charset="2"/>
              <a:buChar char="ü"/>
            </a:pPr>
            <a:r>
              <a:rPr lang="pl-PL" dirty="0" smtClean="0"/>
              <a:t>dane na dyskach</a:t>
            </a:r>
          </a:p>
          <a:p>
            <a:pPr lvl="3">
              <a:buFont typeface="Wingdings" pitchFamily="2" charset="2"/>
              <a:buChar char="ü"/>
            </a:pPr>
            <a:r>
              <a:rPr lang="pl-PL" dirty="0" smtClean="0"/>
              <a:t>przesyłanie danych poprzez linie narażone na podsłuch</a:t>
            </a:r>
          </a:p>
          <a:p>
            <a:pPr lvl="2">
              <a:buNone/>
            </a:pPr>
            <a:r>
              <a:rPr lang="pl-PL" dirty="0" smtClean="0"/>
              <a:t>• uwierzytelnianie dokumentów i osób</a:t>
            </a:r>
          </a:p>
          <a:p>
            <a:pPr lvl="2">
              <a:buNone/>
            </a:pPr>
            <a:r>
              <a:rPr lang="pl-PL" dirty="0" smtClean="0"/>
              <a:t>• ochrona prywatności korespondencji elektronicznej</a:t>
            </a:r>
          </a:p>
          <a:p>
            <a:pPr lvl="2">
              <a:buNone/>
            </a:pPr>
            <a:r>
              <a:rPr lang="pl-PL" dirty="0" smtClean="0"/>
              <a:t>• elektroniczny notariusz</a:t>
            </a:r>
          </a:p>
          <a:p>
            <a:pPr lvl="2">
              <a:buNone/>
            </a:pPr>
            <a:r>
              <a:rPr lang="pl-PL" dirty="0" smtClean="0"/>
              <a:t>• podpis cyfrowy</a:t>
            </a:r>
          </a:p>
          <a:p>
            <a:pPr lvl="2">
              <a:buNone/>
            </a:pPr>
            <a:r>
              <a:rPr lang="pl-PL" dirty="0" smtClean="0"/>
              <a:t>• pieniądze cyfrowe</a:t>
            </a:r>
          </a:p>
          <a:p>
            <a:pPr lvl="2">
              <a:buNone/>
            </a:pPr>
            <a:r>
              <a:rPr lang="pl-PL" dirty="0" smtClean="0"/>
              <a:t>• wybory elektroniczne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zastosowania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lvl="3"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Rozszerzony algorytm Euklidesa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5000660" cy="2690177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pole tekstowe 6"/>
          <p:cNvSpPr txBox="1"/>
          <p:nvPr/>
        </p:nvSpPr>
        <p:spPr>
          <a:xfrm>
            <a:off x="500034" y="1785926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None/>
            </a:pPr>
            <a:r>
              <a:rPr lang="pl-PL" sz="2000" dirty="0" smtClean="0"/>
              <a:t>Na każdym etapie mamy </a:t>
            </a:r>
            <a:r>
              <a:rPr lang="pl-PL" sz="2000" dirty="0" err="1" smtClean="0"/>
              <a:t>r</a:t>
            </a:r>
            <a:r>
              <a:rPr lang="pl-PL" sz="2000" dirty="0" smtClean="0"/>
              <a:t> = x ・ 841 + y ・ 160. </a:t>
            </a:r>
          </a:p>
          <a:p>
            <a:pPr lvl="3">
              <a:buNone/>
            </a:pPr>
            <a:r>
              <a:rPr lang="pl-PL" sz="2000" dirty="0" smtClean="0"/>
              <a:t>Z ostatniego wiersza odczytujemy:</a:t>
            </a:r>
          </a:p>
          <a:p>
            <a:pPr lvl="3">
              <a:buNone/>
            </a:pPr>
            <a:r>
              <a:rPr lang="en-US" altLang="ja-JP" sz="2000" dirty="0" smtClean="0"/>
              <a:t>NWD(841, 160) = 1 = </a:t>
            </a:r>
            <a:r>
              <a:rPr lang="ja-JP" altLang="en-US" sz="2000" dirty="0" smtClean="0"/>
              <a:t>−</a:t>
            </a:r>
            <a:r>
              <a:rPr lang="en-US" altLang="ja-JP" sz="2000" dirty="0" smtClean="0"/>
              <a:t>39 </a:t>
            </a:r>
            <a:r>
              <a:rPr lang="ja-JP" altLang="en-US" sz="2000" dirty="0" smtClean="0"/>
              <a:t>・ </a:t>
            </a:r>
            <a:r>
              <a:rPr lang="en-US" altLang="ja-JP" sz="2000" dirty="0" smtClean="0"/>
              <a:t>841 + 205 </a:t>
            </a:r>
            <a:r>
              <a:rPr lang="ja-JP" altLang="en-US" sz="2000" dirty="0" smtClean="0"/>
              <a:t>・ </a:t>
            </a:r>
            <a:r>
              <a:rPr lang="en-US" altLang="ja-JP" sz="2000" dirty="0" smtClean="0"/>
              <a:t>160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28596" y="5643578"/>
            <a:ext cx="8501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None/>
            </a:pPr>
            <a:r>
              <a:rPr lang="pl-PL" sz="2000" dirty="0" smtClean="0"/>
              <a:t>Przyporządkowania w algorytmie są następujące:</a:t>
            </a:r>
          </a:p>
          <a:p>
            <a:pPr lvl="3">
              <a:buNone/>
            </a:pPr>
            <a:r>
              <a:rPr lang="es-ES" sz="2000" dirty="0" smtClean="0"/>
              <a:t>q = ba/bc, </a:t>
            </a:r>
            <a:r>
              <a:rPr lang="es-ES" sz="2000" i="1" dirty="0" smtClean="0"/>
              <a:t>r </a:t>
            </a:r>
            <a:r>
              <a:rPr lang="es-ES" sz="2000" i="1" dirty="0" smtClean="0">
                <a:sym typeface="Wingdings 3"/>
              </a:rPr>
              <a:t></a:t>
            </a:r>
            <a:r>
              <a:rPr lang="es-ES" sz="2000" i="1" dirty="0" smtClean="0"/>
              <a:t> a − qb</a:t>
            </a:r>
            <a:r>
              <a:rPr lang="es-ES" sz="2000" dirty="0" smtClean="0"/>
              <a:t>, </a:t>
            </a:r>
            <a:r>
              <a:rPr lang="pl-PL" sz="2000" dirty="0" smtClean="0"/>
              <a:t> </a:t>
            </a:r>
            <a:r>
              <a:rPr lang="es-ES" sz="2000" i="1" dirty="0" smtClean="0"/>
              <a:t>x </a:t>
            </a:r>
            <a:r>
              <a:rPr lang="es-ES" sz="2000" i="1" dirty="0" smtClean="0">
                <a:sym typeface="Wingdings 3"/>
              </a:rPr>
              <a:t></a:t>
            </a:r>
            <a:r>
              <a:rPr lang="es-ES" sz="2000" i="1" dirty="0" smtClean="0"/>
              <a:t> x</a:t>
            </a:r>
            <a:r>
              <a:rPr lang="es-ES" sz="2000" i="1" baseline="-25000" dirty="0" smtClean="0"/>
              <a:t>2</a:t>
            </a:r>
            <a:r>
              <a:rPr lang="es-ES" sz="2000" i="1" dirty="0" smtClean="0"/>
              <a:t> − qx</a:t>
            </a:r>
            <a:r>
              <a:rPr lang="es-ES" sz="2000" i="1" baseline="-25000" dirty="0" smtClean="0"/>
              <a:t>1</a:t>
            </a:r>
            <a:r>
              <a:rPr lang="es-ES" sz="2000" dirty="0" smtClean="0"/>
              <a:t>,</a:t>
            </a:r>
            <a:r>
              <a:rPr lang="pl-PL" sz="2000" dirty="0" smtClean="0"/>
              <a:t> </a:t>
            </a:r>
            <a:r>
              <a:rPr lang="es-ES" sz="2000" dirty="0" smtClean="0"/>
              <a:t> </a:t>
            </a:r>
            <a:r>
              <a:rPr lang="es-ES" sz="2000" i="1" dirty="0" smtClean="0"/>
              <a:t>y </a:t>
            </a:r>
            <a:r>
              <a:rPr lang="es-ES" sz="2000" i="1" dirty="0" smtClean="0">
                <a:sym typeface="Wingdings 3"/>
              </a:rPr>
              <a:t></a:t>
            </a:r>
            <a:r>
              <a:rPr lang="es-ES" sz="2000" i="1" dirty="0" smtClean="0"/>
              <a:t> y</a:t>
            </a:r>
            <a:r>
              <a:rPr lang="es-ES" sz="2000" i="1" baseline="-25000" dirty="0" smtClean="0"/>
              <a:t>2</a:t>
            </a:r>
            <a:r>
              <a:rPr lang="es-ES" sz="2000" i="1" dirty="0" smtClean="0"/>
              <a:t> − qy</a:t>
            </a:r>
            <a:r>
              <a:rPr lang="es-ES" sz="2000" i="1" baseline="-25000" dirty="0" smtClean="0"/>
              <a:t>1</a:t>
            </a:r>
          </a:p>
          <a:p>
            <a:pPr lvl="3">
              <a:buNone/>
            </a:pPr>
            <a:r>
              <a:rPr lang="es-ES" sz="2000" dirty="0" smtClean="0"/>
              <a:t>a </a:t>
            </a:r>
            <a:r>
              <a:rPr lang="es-ES" sz="2000" dirty="0" smtClean="0">
                <a:sym typeface="Wingdings 3"/>
              </a:rPr>
              <a:t></a:t>
            </a:r>
            <a:r>
              <a:rPr lang="es-ES" sz="2000" dirty="0" smtClean="0"/>
              <a:t> b, b </a:t>
            </a:r>
            <a:r>
              <a:rPr lang="es-ES" sz="2000" dirty="0" smtClean="0">
                <a:sym typeface="Wingdings 3"/>
              </a:rPr>
              <a:t></a:t>
            </a:r>
            <a:r>
              <a:rPr lang="es-ES" sz="2000" dirty="0" smtClean="0"/>
              <a:t> r, x</a:t>
            </a:r>
            <a:r>
              <a:rPr lang="es-ES" sz="2000" baseline="-25000" dirty="0" smtClean="0"/>
              <a:t>2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 3"/>
              </a:rPr>
              <a:t></a:t>
            </a:r>
            <a:r>
              <a:rPr lang="es-ES" sz="2000" dirty="0" smtClean="0"/>
              <a:t> x</a:t>
            </a:r>
            <a:r>
              <a:rPr lang="es-ES" sz="2000" baseline="-25000" dirty="0" smtClean="0"/>
              <a:t>1</a:t>
            </a:r>
            <a:r>
              <a:rPr lang="es-ES" sz="2000" dirty="0" smtClean="0"/>
              <a:t>, x</a:t>
            </a:r>
            <a:r>
              <a:rPr lang="es-ES" sz="2000" baseline="-25000" dirty="0" smtClean="0"/>
              <a:t>1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 3"/>
              </a:rPr>
              <a:t></a:t>
            </a:r>
            <a:r>
              <a:rPr lang="es-ES" sz="2000" dirty="0" smtClean="0"/>
              <a:t> x, y</a:t>
            </a:r>
            <a:r>
              <a:rPr lang="es-ES" sz="2000" baseline="-25000" dirty="0" smtClean="0"/>
              <a:t>2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 3"/>
              </a:rPr>
              <a:t></a:t>
            </a:r>
            <a:r>
              <a:rPr lang="es-ES" sz="2000" dirty="0" smtClean="0"/>
              <a:t> y</a:t>
            </a:r>
            <a:r>
              <a:rPr lang="es-ES" sz="2000" baseline="-25000" dirty="0" smtClean="0"/>
              <a:t>1</a:t>
            </a:r>
            <a:r>
              <a:rPr lang="es-ES" sz="2000" dirty="0" smtClean="0"/>
              <a:t>, y</a:t>
            </a:r>
            <a:r>
              <a:rPr lang="es-ES" sz="2000" baseline="-25000" dirty="0" smtClean="0"/>
              <a:t>1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 3"/>
              </a:rPr>
              <a:t></a:t>
            </a:r>
            <a:r>
              <a:rPr lang="es-ES" sz="2000" dirty="0" smtClean="0"/>
              <a:t> y</a:t>
            </a:r>
            <a:endParaRPr lang="pl-PL" sz="2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Dla danych trzech liczb całkowitych </a:t>
            </a:r>
            <a:r>
              <a:rPr lang="pl-PL" i="1" dirty="0" smtClean="0"/>
              <a:t>a, b </a:t>
            </a:r>
            <a:r>
              <a:rPr lang="pl-PL" dirty="0" smtClean="0"/>
              <a:t>i </a:t>
            </a:r>
            <a:r>
              <a:rPr lang="pl-PL" i="1" dirty="0" smtClean="0"/>
              <a:t>m</a:t>
            </a:r>
            <a:r>
              <a:rPr lang="pl-PL" dirty="0" smtClean="0"/>
              <a:t> mówimy, że liczba </a:t>
            </a:r>
            <a:r>
              <a:rPr lang="pl-PL" i="1" dirty="0" smtClean="0"/>
              <a:t>a</a:t>
            </a:r>
            <a:r>
              <a:rPr lang="pl-PL" dirty="0" smtClean="0"/>
              <a:t> przystaje do liczby </a:t>
            </a:r>
            <a:r>
              <a:rPr lang="pl-PL" i="1" dirty="0" smtClean="0"/>
              <a:t>b</a:t>
            </a:r>
            <a:r>
              <a:rPr lang="pl-PL" dirty="0" smtClean="0"/>
              <a:t> modulo </a:t>
            </a:r>
            <a:r>
              <a:rPr lang="pl-PL" i="1" dirty="0" smtClean="0"/>
              <a:t>m</a:t>
            </a:r>
            <a:r>
              <a:rPr lang="pl-PL" dirty="0" smtClean="0"/>
              <a:t> i piszemy            a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b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), gdy różnica </a:t>
            </a:r>
            <a:r>
              <a:rPr lang="pl-PL" i="1" dirty="0" smtClean="0"/>
              <a:t>a − b </a:t>
            </a:r>
            <a:r>
              <a:rPr lang="pl-PL" dirty="0" smtClean="0"/>
              <a:t>jest podzielna przez </a:t>
            </a:r>
            <a:r>
              <a:rPr lang="pl-PL" i="1" dirty="0" smtClean="0"/>
              <a:t>m</a:t>
            </a:r>
            <a:r>
              <a:rPr lang="pl-PL" dirty="0" smtClean="0"/>
              <a:t>. Liczbę </a:t>
            </a:r>
            <a:r>
              <a:rPr lang="pl-PL" i="1" dirty="0" smtClean="0"/>
              <a:t>m</a:t>
            </a:r>
            <a:r>
              <a:rPr lang="pl-PL" dirty="0" smtClean="0"/>
              <a:t> nazywamy </a:t>
            </a:r>
            <a:r>
              <a:rPr lang="pl-PL" b="1" dirty="0" smtClean="0"/>
              <a:t>modułem kongruencji</a:t>
            </a:r>
            <a:r>
              <a:rPr lang="pl-PL" dirty="0" smtClean="0"/>
              <a:t>.</a:t>
            </a:r>
          </a:p>
          <a:p>
            <a:pPr lvl="1"/>
            <a:r>
              <a:rPr lang="pl-PL" b="1" dirty="0" smtClean="0">
                <a:solidFill>
                  <a:schemeClr val="bg2"/>
                </a:solidFill>
              </a:rPr>
              <a:t>Własności:</a:t>
            </a:r>
          </a:p>
          <a:p>
            <a:pPr marL="458787" lvl="2" indent="-457200">
              <a:buFont typeface="+mj-lt"/>
              <a:buAutoNum type="arabicPeriod"/>
            </a:pPr>
            <a:r>
              <a:rPr lang="pt-BR" i="1" dirty="0" smtClean="0"/>
              <a:t>a  </a:t>
            </a:r>
            <a:r>
              <a:rPr lang="pt-BR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smtClean="0"/>
              <a:t> </a:t>
            </a:r>
            <a:r>
              <a:rPr lang="pt-BR" i="1" dirty="0" smtClean="0"/>
              <a:t>a</a:t>
            </a:r>
            <a:r>
              <a:rPr lang="pt-BR" dirty="0" smtClean="0"/>
              <a:t> (mod </a:t>
            </a:r>
            <a:r>
              <a:rPr lang="pt-BR" i="1" dirty="0" smtClean="0"/>
              <a:t>m</a:t>
            </a:r>
            <a:r>
              <a:rPr lang="pt-BR" dirty="0" smtClean="0"/>
              <a:t>)</a:t>
            </a:r>
          </a:p>
          <a:p>
            <a:pPr marL="458787" lvl="2" indent="-457200">
              <a:buFont typeface="+mj-lt"/>
              <a:buAutoNum type="arabicPeriod"/>
            </a:pPr>
            <a:r>
              <a:rPr lang="pl-PL" i="1" dirty="0" smtClean="0"/>
              <a:t>a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smtClean="0"/>
              <a:t> 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 wtedy i tylko wtedy, gdy </a:t>
            </a:r>
            <a:r>
              <a:rPr lang="pl-PL" i="1" dirty="0" smtClean="0"/>
              <a:t>b </a:t>
            </a:r>
            <a:r>
              <a:rPr lang="pl-PL" dirty="0" smtClean="0">
                <a:sym typeface="Symbol"/>
              </a:rPr>
              <a:t></a:t>
            </a:r>
            <a:r>
              <a:rPr lang="pl-PL" i="1" dirty="0" smtClean="0"/>
              <a:t> a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</a:t>
            </a:r>
          </a:p>
          <a:p>
            <a:pPr marL="458787" lvl="2" indent="-45720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i="1" dirty="0" smtClean="0"/>
              <a:t>a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smtClean="0"/>
              <a:t> 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 oraz </a:t>
            </a:r>
            <a:r>
              <a:rPr lang="pl-PL" i="1" dirty="0" smtClean="0"/>
              <a:t>b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smtClean="0"/>
              <a:t>c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),                        to </a:t>
            </a:r>
            <a:r>
              <a:rPr lang="pl-PL" i="1" dirty="0" smtClean="0"/>
              <a:t>a  </a:t>
            </a:r>
            <a:r>
              <a:rPr lang="pl-PL" dirty="0" smtClean="0">
                <a:sym typeface="Symbol"/>
              </a:rPr>
              <a:t></a:t>
            </a:r>
            <a:r>
              <a:rPr lang="pl-PL" i="1" dirty="0" smtClean="0"/>
              <a:t>   c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</a:t>
            </a:r>
          </a:p>
          <a:p>
            <a:pPr marL="458787" lvl="2" indent="-45720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i="1" dirty="0" smtClean="0"/>
              <a:t>a  </a:t>
            </a:r>
            <a:r>
              <a:rPr lang="pl-PL" dirty="0" smtClean="0">
                <a:sym typeface="Symbol"/>
              </a:rPr>
              <a:t></a:t>
            </a:r>
            <a:r>
              <a:rPr lang="pl-PL" i="1" dirty="0" smtClean="0"/>
              <a:t>  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 i </a:t>
            </a:r>
            <a:r>
              <a:rPr lang="pl-PL" i="1" dirty="0" smtClean="0"/>
              <a:t>c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smtClean="0"/>
              <a:t> d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), to a ± c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b ± d </a:t>
            </a:r>
            <a:r>
              <a:rPr lang="da-DK" dirty="0" smtClean="0"/>
              <a:t>(mod </a:t>
            </a:r>
            <a:r>
              <a:rPr lang="da-DK" i="1" dirty="0" smtClean="0"/>
              <a:t>m</a:t>
            </a:r>
            <a:r>
              <a:rPr lang="da-DK" dirty="0" smtClean="0"/>
              <a:t>) oraz </a:t>
            </a:r>
            <a:r>
              <a:rPr lang="da-DK" i="1" dirty="0" smtClean="0"/>
              <a:t>ac</a:t>
            </a:r>
            <a:r>
              <a:rPr lang="pl-PL" i="1" dirty="0" smtClean="0"/>
              <a:t> </a:t>
            </a:r>
            <a:r>
              <a:rPr lang="da-DK" i="1" dirty="0" smtClean="0"/>
              <a:t> </a:t>
            </a:r>
            <a:r>
              <a:rPr lang="da-DK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smtClean="0"/>
              <a:t> </a:t>
            </a:r>
            <a:r>
              <a:rPr lang="da-DK" i="1" dirty="0" smtClean="0"/>
              <a:t>bd </a:t>
            </a:r>
            <a:r>
              <a:rPr lang="da-DK" dirty="0" smtClean="0"/>
              <a:t>(mod </a:t>
            </a:r>
            <a:r>
              <a:rPr lang="da-DK" i="1" dirty="0" smtClean="0"/>
              <a:t>m</a:t>
            </a:r>
            <a:r>
              <a:rPr lang="da-DK" dirty="0" smtClean="0"/>
              <a:t>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Kongruencje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Kongruencje względem tego samego modułu można dodawać, odejmować i mnożyć stronami.</a:t>
            </a:r>
          </a:p>
          <a:p>
            <a:pPr lvl="2">
              <a:buFont typeface="+mj-lt"/>
              <a:buAutoNum type="arabicPeriod" startAt="5"/>
            </a:pPr>
            <a:r>
              <a:rPr lang="pl-PL" dirty="0" smtClean="0"/>
              <a:t>Jeśli </a:t>
            </a:r>
            <a:r>
              <a:rPr lang="pl-PL" i="1" dirty="0" smtClean="0"/>
              <a:t>a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smtClean="0"/>
              <a:t>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), to </a:t>
            </a:r>
            <a:r>
              <a:rPr lang="pl-PL" i="1" dirty="0" smtClean="0"/>
              <a:t>a  </a:t>
            </a:r>
            <a:r>
              <a:rPr lang="pl-PL" dirty="0" smtClean="0">
                <a:sym typeface="Symbol"/>
              </a:rPr>
              <a:t></a:t>
            </a:r>
            <a:r>
              <a:rPr lang="pl-PL" i="1" dirty="0" smtClean="0"/>
              <a:t>  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d</a:t>
            </a:r>
            <a:r>
              <a:rPr lang="pl-PL" dirty="0" smtClean="0"/>
              <a:t>) dla każdego dzielnika </a:t>
            </a:r>
            <a:r>
              <a:rPr lang="pl-PL" i="1" dirty="0" err="1" smtClean="0"/>
              <a:t>d|m</a:t>
            </a:r>
            <a:endParaRPr lang="pl-PL" i="1" dirty="0" smtClean="0"/>
          </a:p>
          <a:p>
            <a:pPr lvl="2">
              <a:buNone/>
            </a:pPr>
            <a:r>
              <a:rPr lang="pl-PL" dirty="0" smtClean="0"/>
              <a:t>6. Jeśli </a:t>
            </a:r>
            <a:r>
              <a:rPr lang="pl-PL" i="1" dirty="0" smtClean="0"/>
              <a:t>a </a:t>
            </a:r>
            <a:r>
              <a:rPr lang="pl-PL" dirty="0" smtClean="0">
                <a:sym typeface="Symbol"/>
              </a:rPr>
              <a:t></a:t>
            </a:r>
            <a:r>
              <a:rPr lang="pl-PL" i="1" dirty="0" smtClean="0"/>
              <a:t>  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), </a:t>
            </a:r>
            <a:r>
              <a:rPr lang="pl-PL" i="1" dirty="0" smtClean="0"/>
              <a:t>a  </a:t>
            </a:r>
            <a:r>
              <a:rPr lang="pl-PL" dirty="0" smtClean="0">
                <a:sym typeface="Symbol"/>
              </a:rPr>
              <a:t></a:t>
            </a:r>
            <a:r>
              <a:rPr lang="pl-PL" i="1" dirty="0" smtClean="0"/>
              <a:t>  b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), oraz </a:t>
            </a:r>
            <a:r>
              <a:rPr lang="pl-PL" i="1" dirty="0" smtClean="0"/>
              <a:t>m</a:t>
            </a:r>
            <a:r>
              <a:rPr lang="pl-PL" dirty="0" smtClean="0"/>
              <a:t> i </a:t>
            </a:r>
            <a:r>
              <a:rPr lang="pl-PL" i="1" dirty="0" smtClean="0"/>
              <a:t>n</a:t>
            </a:r>
            <a:r>
              <a:rPr lang="pl-PL" dirty="0" smtClean="0"/>
              <a:t> są względnie pierwsze, to </a:t>
            </a:r>
            <a:r>
              <a:rPr lang="pl-PL" i="1" dirty="0" smtClean="0"/>
              <a:t>a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b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err="1" smtClean="0"/>
              <a:t>mn</a:t>
            </a:r>
            <a:r>
              <a:rPr lang="pl-PL" dirty="0" smtClean="0"/>
              <a:t>)</a:t>
            </a:r>
          </a:p>
          <a:p>
            <a:pPr lvl="2">
              <a:buNone/>
            </a:pPr>
            <a:r>
              <a:rPr lang="pl-PL" dirty="0" smtClean="0"/>
              <a:t>7. Dla ustalonej liczby </a:t>
            </a:r>
            <a:r>
              <a:rPr lang="pl-PL" i="1" dirty="0" smtClean="0"/>
              <a:t>m</a:t>
            </a:r>
            <a:r>
              <a:rPr lang="pl-PL" dirty="0" smtClean="0"/>
              <a:t>, każda liczba przystaje modulo </a:t>
            </a:r>
            <a:r>
              <a:rPr lang="pl-PL" i="1" dirty="0" smtClean="0"/>
              <a:t>m</a:t>
            </a:r>
            <a:r>
              <a:rPr lang="pl-PL" dirty="0" smtClean="0"/>
              <a:t> do jednej liczby zawartej pomiędzy 0 i m − 1.</a:t>
            </a:r>
          </a:p>
          <a:p>
            <a:pPr lvl="3">
              <a:buNone/>
            </a:pPr>
            <a:r>
              <a:rPr lang="pl-PL" dirty="0" smtClean="0">
                <a:solidFill>
                  <a:schemeClr val="bg2"/>
                </a:solidFill>
              </a:rPr>
              <a:t>Przykłady:</a:t>
            </a:r>
          </a:p>
          <a:p>
            <a:pPr lvl="3">
              <a:buNone/>
            </a:pPr>
            <a:r>
              <a:rPr lang="pl-PL" dirty="0" smtClean="0"/>
              <a:t>27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7 (</a:t>
            </a:r>
            <a:r>
              <a:rPr lang="pl-PL" dirty="0" err="1" smtClean="0"/>
              <a:t>mod</a:t>
            </a:r>
            <a:r>
              <a:rPr lang="pl-PL" dirty="0" smtClean="0"/>
              <a:t> 5) bo 27 − 7 = 4 ・ 5</a:t>
            </a:r>
          </a:p>
          <a:p>
            <a:pPr lvl="3">
              <a:buNone/>
            </a:pPr>
            <a:r>
              <a:rPr lang="pl-PL" dirty="0" smtClean="0"/>
              <a:t>27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2 (</a:t>
            </a:r>
            <a:r>
              <a:rPr lang="pl-PL" dirty="0" err="1" smtClean="0"/>
              <a:t>mod</a:t>
            </a:r>
            <a:r>
              <a:rPr lang="pl-PL" dirty="0" smtClean="0"/>
              <a:t> 5) bo 27 − 2 = 5 ・ 5</a:t>
            </a:r>
          </a:p>
          <a:p>
            <a:pPr lvl="3">
              <a:buNone/>
            </a:pPr>
            <a:r>
              <a:rPr lang="pl-PL" dirty="0" smtClean="0"/>
              <a:t>−8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7 (</a:t>
            </a:r>
            <a:r>
              <a:rPr lang="pl-PL" dirty="0" err="1" smtClean="0"/>
              <a:t>mod</a:t>
            </a:r>
            <a:r>
              <a:rPr lang="pl-PL" dirty="0" smtClean="0"/>
              <a:t> 5) bo −8 − 7 = −3 ・ 5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Kongruencje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>
                <a:solidFill>
                  <a:srgbClr val="00B050"/>
                </a:solidFill>
              </a:rPr>
              <a:t>Liczbami </a:t>
            </a:r>
            <a:r>
              <a:rPr lang="pl-PL" i="1" dirty="0" smtClean="0">
                <a:solidFill>
                  <a:srgbClr val="00B050"/>
                </a:solidFill>
              </a:rPr>
              <a:t>a</a:t>
            </a:r>
            <a:r>
              <a:rPr lang="pl-PL" dirty="0" smtClean="0">
                <a:solidFill>
                  <a:srgbClr val="00B050"/>
                </a:solidFill>
              </a:rPr>
              <a:t>, dla których istnieje liczba </a:t>
            </a:r>
            <a:r>
              <a:rPr lang="pl-PL" i="1" dirty="0" smtClean="0">
                <a:solidFill>
                  <a:srgbClr val="00B050"/>
                </a:solidFill>
              </a:rPr>
              <a:t>b</a:t>
            </a:r>
            <a:r>
              <a:rPr lang="pl-PL" dirty="0" smtClean="0">
                <a:solidFill>
                  <a:srgbClr val="00B050"/>
                </a:solidFill>
              </a:rPr>
              <a:t> taka, że ab  </a:t>
            </a:r>
            <a:r>
              <a:rPr lang="pl-PL" dirty="0" smtClean="0">
                <a:solidFill>
                  <a:srgbClr val="00B050"/>
                </a:solidFill>
                <a:sym typeface="Symbol"/>
              </a:rPr>
              <a:t></a:t>
            </a:r>
            <a:r>
              <a:rPr lang="pl-PL" dirty="0" smtClean="0">
                <a:solidFill>
                  <a:srgbClr val="00B050"/>
                </a:solidFill>
              </a:rPr>
              <a:t>  1 (</a:t>
            </a:r>
            <a:r>
              <a:rPr lang="pl-PL" dirty="0" err="1" smtClean="0">
                <a:solidFill>
                  <a:srgbClr val="00B050"/>
                </a:solidFill>
              </a:rPr>
              <a:t>mod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i="1" dirty="0" smtClean="0">
                <a:solidFill>
                  <a:srgbClr val="00B050"/>
                </a:solidFill>
              </a:rPr>
              <a:t>m</a:t>
            </a:r>
            <a:r>
              <a:rPr lang="pl-PL" dirty="0" smtClean="0">
                <a:solidFill>
                  <a:srgbClr val="00B050"/>
                </a:solidFill>
              </a:rPr>
              <a:t>), są dokładnie te liczby </a:t>
            </a:r>
            <a:r>
              <a:rPr lang="pl-PL" i="1" dirty="0" smtClean="0">
                <a:solidFill>
                  <a:srgbClr val="00B050"/>
                </a:solidFill>
              </a:rPr>
              <a:t>a</a:t>
            </a:r>
            <a:r>
              <a:rPr lang="pl-PL" dirty="0" smtClean="0">
                <a:solidFill>
                  <a:srgbClr val="00B050"/>
                </a:solidFill>
              </a:rPr>
              <a:t>, dla których  NWD(</a:t>
            </a:r>
            <a:r>
              <a:rPr lang="pl-PL" i="1" dirty="0" err="1" smtClean="0">
                <a:solidFill>
                  <a:srgbClr val="00B050"/>
                </a:solidFill>
              </a:rPr>
              <a:t>a,m</a:t>
            </a:r>
            <a:r>
              <a:rPr lang="pl-PL" dirty="0" smtClean="0">
                <a:solidFill>
                  <a:srgbClr val="00B050"/>
                </a:solidFill>
              </a:rPr>
              <a:t>) = 1. Taka liczba odwrotna </a:t>
            </a:r>
            <a:r>
              <a:rPr lang="pl-PL" i="1" dirty="0" smtClean="0">
                <a:solidFill>
                  <a:srgbClr val="00B050"/>
                </a:solidFill>
              </a:rPr>
              <a:t>b = a</a:t>
            </a:r>
            <a:r>
              <a:rPr lang="pl-PL" baseline="30000" dirty="0" smtClean="0">
                <a:solidFill>
                  <a:srgbClr val="00B050"/>
                </a:solidFill>
              </a:rPr>
              <a:t>−1</a:t>
            </a:r>
            <a:r>
              <a:rPr lang="pl-PL" dirty="0" smtClean="0">
                <a:solidFill>
                  <a:srgbClr val="00B050"/>
                </a:solidFill>
              </a:rPr>
              <a:t> może być znaleziona w czasie </a:t>
            </a:r>
            <a:r>
              <a:rPr lang="pl-PL" i="1" dirty="0" smtClean="0">
                <a:solidFill>
                  <a:srgbClr val="00B050"/>
                </a:solidFill>
              </a:rPr>
              <a:t>O</a:t>
            </a:r>
            <a:r>
              <a:rPr lang="pl-PL" dirty="0" smtClean="0">
                <a:solidFill>
                  <a:srgbClr val="00B050"/>
                </a:solidFill>
              </a:rPr>
              <a:t>(ln2(m)).</a:t>
            </a:r>
          </a:p>
          <a:p>
            <a:pPr lvl="2"/>
            <a:endParaRPr lang="pl-PL" dirty="0" smtClean="0"/>
          </a:p>
          <a:p>
            <a:pPr lvl="2"/>
            <a:r>
              <a:rPr lang="pl-PL" dirty="0" smtClean="0"/>
              <a:t>Ponieważ NWD(841, 160) = 1 (patrz poprzedni przykład), to istnieje liczba 160</a:t>
            </a:r>
            <a:r>
              <a:rPr lang="pl-PL" baseline="30000" dirty="0" smtClean="0"/>
              <a:t>−1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841). Liczbę tę można obliczyć za pomocą rozszerzonego algorytmu Euklidesa. </a:t>
            </a:r>
            <a:r>
              <a:rPr lang="pl-PL" i="1" dirty="0" smtClean="0"/>
              <a:t>Ponieważ</a:t>
            </a:r>
          </a:p>
          <a:p>
            <a:pPr lvl="2" indent="-7938">
              <a:buNone/>
            </a:pPr>
            <a:r>
              <a:rPr lang="pl-PL" dirty="0" smtClean="0"/>
              <a:t>1 = −39 ・ 841 + 205 ・ 160, to 205 ・ 160  1 (</a:t>
            </a:r>
            <a:r>
              <a:rPr lang="pl-PL" dirty="0" err="1" smtClean="0"/>
              <a:t>mod</a:t>
            </a:r>
            <a:r>
              <a:rPr lang="pl-PL" dirty="0" smtClean="0"/>
              <a:t> 841), </a:t>
            </a:r>
            <a:r>
              <a:rPr lang="pl-PL" i="1" dirty="0" smtClean="0"/>
              <a:t>a więc</a:t>
            </a:r>
          </a:p>
          <a:p>
            <a:pPr lvl="2" indent="-7938">
              <a:buNone/>
            </a:pPr>
            <a:r>
              <a:rPr lang="da-DK" dirty="0" smtClean="0"/>
              <a:t>160</a:t>
            </a:r>
            <a:r>
              <a:rPr lang="da-DK" baseline="30000" dirty="0" smtClean="0"/>
              <a:t>−1 </a:t>
            </a:r>
            <a:r>
              <a:rPr lang="da-DK" dirty="0" smtClean="0"/>
              <a:t>(mod 841) = 205.</a:t>
            </a:r>
            <a:endParaRPr lang="pl-PL" dirty="0" smtClean="0"/>
          </a:p>
          <a:p>
            <a:pPr lvl="2"/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Twierdzenie</a:t>
            </a:r>
            <a:endParaRPr lang="pl-PL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>
                <a:solidFill>
                  <a:srgbClr val="00B050"/>
                </a:solidFill>
              </a:rPr>
              <a:t>Niech </a:t>
            </a:r>
            <a:r>
              <a:rPr lang="pl-PL" i="1" dirty="0" smtClean="0">
                <a:solidFill>
                  <a:srgbClr val="00B050"/>
                </a:solidFill>
              </a:rPr>
              <a:t>p</a:t>
            </a:r>
            <a:r>
              <a:rPr lang="pl-PL" dirty="0" smtClean="0">
                <a:solidFill>
                  <a:srgbClr val="00B050"/>
                </a:solidFill>
              </a:rPr>
              <a:t> będzie liczbą pierwszą. Wtedy każda liczba </a:t>
            </a:r>
            <a:r>
              <a:rPr lang="pl-PL" i="1" dirty="0" smtClean="0">
                <a:solidFill>
                  <a:srgbClr val="00B050"/>
                </a:solidFill>
              </a:rPr>
              <a:t>a </a:t>
            </a:r>
            <a:r>
              <a:rPr lang="pl-PL" dirty="0" smtClean="0">
                <a:solidFill>
                  <a:srgbClr val="00B050"/>
                </a:solidFill>
              </a:rPr>
              <a:t>spełnia kongruencje </a:t>
            </a:r>
            <a:r>
              <a:rPr lang="pl-PL" i="1" dirty="0" err="1" smtClean="0">
                <a:solidFill>
                  <a:srgbClr val="00B050"/>
                </a:solidFill>
              </a:rPr>
              <a:t>a</a:t>
            </a:r>
            <a:r>
              <a:rPr lang="pl-PL" i="1" baseline="30000" dirty="0" err="1" smtClean="0">
                <a:solidFill>
                  <a:srgbClr val="00B050"/>
                </a:solidFill>
              </a:rPr>
              <a:t>p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rgbClr val="00B050"/>
                </a:solidFill>
                <a:sym typeface="Symbol"/>
              </a:rPr>
              <a:t>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i="1" dirty="0" smtClean="0">
                <a:solidFill>
                  <a:srgbClr val="00B050"/>
                </a:solidFill>
              </a:rPr>
              <a:t>a</a:t>
            </a:r>
            <a:r>
              <a:rPr lang="pl-PL" dirty="0" smtClean="0">
                <a:solidFill>
                  <a:srgbClr val="00B050"/>
                </a:solidFill>
              </a:rPr>
              <a:t> (</a:t>
            </a:r>
            <a:r>
              <a:rPr lang="pl-PL" dirty="0" err="1" smtClean="0">
                <a:solidFill>
                  <a:srgbClr val="00B050"/>
                </a:solidFill>
              </a:rPr>
              <a:t>mod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i="1" dirty="0" smtClean="0">
                <a:solidFill>
                  <a:srgbClr val="00B050"/>
                </a:solidFill>
              </a:rPr>
              <a:t>p</a:t>
            </a:r>
            <a:r>
              <a:rPr lang="pl-PL" dirty="0" smtClean="0">
                <a:solidFill>
                  <a:srgbClr val="00B050"/>
                </a:solidFill>
              </a:rPr>
              <a:t>)             i każda liczba </a:t>
            </a:r>
            <a:r>
              <a:rPr lang="pl-PL" i="1" dirty="0" smtClean="0">
                <a:solidFill>
                  <a:srgbClr val="00B050"/>
                </a:solidFill>
              </a:rPr>
              <a:t>a </a:t>
            </a:r>
            <a:r>
              <a:rPr lang="pl-PL" dirty="0" smtClean="0">
                <a:solidFill>
                  <a:srgbClr val="00B050"/>
                </a:solidFill>
              </a:rPr>
              <a:t>niepodzielna przez </a:t>
            </a:r>
            <a:r>
              <a:rPr lang="pl-PL" i="1" dirty="0" smtClean="0">
                <a:solidFill>
                  <a:srgbClr val="00B050"/>
                </a:solidFill>
              </a:rPr>
              <a:t>p</a:t>
            </a:r>
            <a:r>
              <a:rPr lang="pl-PL" dirty="0" smtClean="0">
                <a:solidFill>
                  <a:srgbClr val="00B050"/>
                </a:solidFill>
              </a:rPr>
              <a:t> spełnia kongruencje a</a:t>
            </a:r>
            <a:r>
              <a:rPr lang="pl-PL" baseline="30000" dirty="0" smtClean="0">
                <a:solidFill>
                  <a:srgbClr val="00B050"/>
                </a:solidFill>
              </a:rPr>
              <a:t>p−1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rgbClr val="00B050"/>
                </a:solidFill>
                <a:sym typeface="Symbol"/>
              </a:rPr>
              <a:t></a:t>
            </a:r>
            <a:r>
              <a:rPr lang="pl-PL" dirty="0" smtClean="0">
                <a:solidFill>
                  <a:srgbClr val="00B050"/>
                </a:solidFill>
              </a:rPr>
              <a:t> 1 (</a:t>
            </a:r>
            <a:r>
              <a:rPr lang="pl-PL" dirty="0" err="1" smtClean="0">
                <a:solidFill>
                  <a:srgbClr val="00B050"/>
                </a:solidFill>
              </a:rPr>
              <a:t>mod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i="1" dirty="0" smtClean="0">
                <a:solidFill>
                  <a:srgbClr val="00B050"/>
                </a:solidFill>
              </a:rPr>
              <a:t>p</a:t>
            </a:r>
            <a:r>
              <a:rPr lang="pl-PL" dirty="0" smtClean="0">
                <a:solidFill>
                  <a:srgbClr val="00B050"/>
                </a:solidFill>
              </a:rPr>
              <a:t>)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>
              <a:buNone/>
            </a:pPr>
            <a:r>
              <a:rPr lang="pl-PL" dirty="0" smtClean="0"/>
              <a:t>	Liczba 1231 jest liczbą pierwszą i NWD(1231, 5871) = 1, więc 5871</a:t>
            </a:r>
            <a:r>
              <a:rPr lang="pl-PL" baseline="30000" dirty="0" smtClean="0"/>
              <a:t>1230</a:t>
            </a:r>
            <a:r>
              <a:rPr lang="pl-PL" sz="1200" dirty="0" smtClean="0"/>
              <a:t> 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1 (</a:t>
            </a:r>
            <a:r>
              <a:rPr lang="pl-PL" dirty="0" err="1" smtClean="0"/>
              <a:t>mod</a:t>
            </a:r>
            <a:r>
              <a:rPr lang="pl-PL" dirty="0" smtClean="0"/>
              <a:t> 1231)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Małe twierdzenie Fermata</a:t>
            </a:r>
            <a:endParaRPr lang="pl-PL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>
                <a:solidFill>
                  <a:srgbClr val="00B050"/>
                </a:solidFill>
              </a:rPr>
              <a:t>Jeśli liczby </a:t>
            </a:r>
            <a:r>
              <a:rPr lang="pl-PL" i="1" dirty="0" smtClean="0">
                <a:solidFill>
                  <a:srgbClr val="00B050"/>
                </a:solidFill>
              </a:rPr>
              <a:t>m</a:t>
            </a:r>
            <a:r>
              <a:rPr lang="pl-PL" i="1" baseline="-25000" dirty="0" smtClean="0">
                <a:solidFill>
                  <a:srgbClr val="00B050"/>
                </a:solidFill>
              </a:rPr>
              <a:t>1</a:t>
            </a:r>
            <a:r>
              <a:rPr lang="pl-PL" i="1" dirty="0" smtClean="0">
                <a:solidFill>
                  <a:srgbClr val="00B050"/>
                </a:solidFill>
              </a:rPr>
              <a:t>,m</a:t>
            </a:r>
            <a:r>
              <a:rPr lang="pl-PL" i="1" baseline="-25000" dirty="0" smtClean="0">
                <a:solidFill>
                  <a:srgbClr val="00B050"/>
                </a:solidFill>
              </a:rPr>
              <a:t>2</a:t>
            </a:r>
            <a:r>
              <a:rPr lang="pl-PL" i="1" dirty="0" smtClean="0">
                <a:solidFill>
                  <a:srgbClr val="00B050"/>
                </a:solidFill>
              </a:rPr>
              <a:t>, . . . ,</a:t>
            </a:r>
            <a:r>
              <a:rPr lang="pl-PL" i="1" dirty="0" err="1" smtClean="0">
                <a:solidFill>
                  <a:srgbClr val="00B050"/>
                </a:solidFill>
              </a:rPr>
              <a:t>m</a:t>
            </a:r>
            <a:r>
              <a:rPr lang="pl-PL" i="1" baseline="-25000" dirty="0" err="1" smtClean="0">
                <a:solidFill>
                  <a:srgbClr val="00B050"/>
                </a:solidFill>
              </a:rPr>
              <a:t>k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rgbClr val="00B050"/>
                </a:solidFill>
              </a:rPr>
              <a:t>są parami względnie pierwsze, tzn. NWD(</a:t>
            </a:r>
            <a:r>
              <a:rPr lang="pl-PL" i="1" dirty="0" err="1" smtClean="0">
                <a:solidFill>
                  <a:srgbClr val="00B050"/>
                </a:solidFill>
              </a:rPr>
              <a:t>m</a:t>
            </a:r>
            <a:r>
              <a:rPr lang="pl-PL" i="1" baseline="-25000" dirty="0" err="1" smtClean="0">
                <a:solidFill>
                  <a:srgbClr val="00B050"/>
                </a:solidFill>
              </a:rPr>
              <a:t>i</a:t>
            </a:r>
            <a:r>
              <a:rPr lang="pl-PL" i="1" dirty="0" err="1" smtClean="0">
                <a:solidFill>
                  <a:srgbClr val="00B050"/>
                </a:solidFill>
              </a:rPr>
              <a:t>,m</a:t>
            </a:r>
            <a:r>
              <a:rPr lang="pl-PL" i="1" baseline="-25000" dirty="0" err="1" smtClean="0">
                <a:solidFill>
                  <a:srgbClr val="00B050"/>
                </a:solidFill>
              </a:rPr>
              <a:t>j</a:t>
            </a:r>
            <a:r>
              <a:rPr lang="pl-PL" dirty="0" smtClean="0">
                <a:solidFill>
                  <a:srgbClr val="00B050"/>
                </a:solidFill>
              </a:rPr>
              <a:t>) = 1 dla </a:t>
            </a:r>
            <a:r>
              <a:rPr lang="pl-PL" i="1" dirty="0" smtClean="0">
                <a:solidFill>
                  <a:srgbClr val="00B050"/>
                </a:solidFill>
              </a:rPr>
              <a:t>i ≠ j</a:t>
            </a:r>
            <a:r>
              <a:rPr lang="pl-PL" dirty="0" smtClean="0">
                <a:solidFill>
                  <a:srgbClr val="00B050"/>
                </a:solidFill>
              </a:rPr>
              <a:t>, wtedy układ kongruencji</a:t>
            </a:r>
          </a:p>
          <a:p>
            <a:pPr marL="2244725"/>
            <a:r>
              <a:rPr lang="pl-PL" sz="2400" i="1" dirty="0" smtClean="0">
                <a:solidFill>
                  <a:srgbClr val="00B050"/>
                </a:solidFill>
              </a:rPr>
              <a:t>x    </a:t>
            </a:r>
            <a:r>
              <a:rPr lang="pl-PL" sz="2400" dirty="0" smtClean="0">
                <a:solidFill>
                  <a:srgbClr val="00B050"/>
                </a:solidFill>
                <a:sym typeface="Symbol"/>
              </a:rPr>
              <a:t></a:t>
            </a:r>
            <a:r>
              <a:rPr lang="pl-PL" sz="2400" i="1" dirty="0" smtClean="0">
                <a:solidFill>
                  <a:srgbClr val="00B050"/>
                </a:solidFill>
              </a:rPr>
              <a:t>   a</a:t>
            </a:r>
            <a:r>
              <a:rPr lang="pl-PL" sz="2400" i="1" baseline="-25000" dirty="0" smtClean="0">
                <a:solidFill>
                  <a:srgbClr val="00B050"/>
                </a:solidFill>
              </a:rPr>
              <a:t>1</a:t>
            </a:r>
            <a:r>
              <a:rPr lang="pl-PL" sz="2400" i="1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</a:rPr>
              <a:t>(</a:t>
            </a:r>
            <a:r>
              <a:rPr lang="pl-PL" sz="2400" dirty="0" err="1" smtClean="0">
                <a:solidFill>
                  <a:srgbClr val="00B050"/>
                </a:solidFill>
              </a:rPr>
              <a:t>mod</a:t>
            </a: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i="1" dirty="0" smtClean="0">
                <a:solidFill>
                  <a:srgbClr val="00B050"/>
                </a:solidFill>
              </a:rPr>
              <a:t>m</a:t>
            </a:r>
            <a:r>
              <a:rPr lang="pl-PL" sz="2400" i="1" baseline="-25000" dirty="0" smtClean="0">
                <a:solidFill>
                  <a:srgbClr val="00B050"/>
                </a:solidFill>
              </a:rPr>
              <a:t>1</a:t>
            </a:r>
            <a:r>
              <a:rPr lang="pl-PL" sz="2400" dirty="0" smtClean="0">
                <a:solidFill>
                  <a:srgbClr val="00B050"/>
                </a:solidFill>
              </a:rPr>
              <a:t>)</a:t>
            </a:r>
          </a:p>
          <a:p>
            <a:pPr marL="2244725"/>
            <a:r>
              <a:rPr lang="pl-PL" sz="2400" i="1" dirty="0" smtClean="0">
                <a:solidFill>
                  <a:srgbClr val="00B050"/>
                </a:solidFill>
              </a:rPr>
              <a:t>x    </a:t>
            </a:r>
            <a:r>
              <a:rPr lang="pl-PL" sz="2400" dirty="0" smtClean="0">
                <a:solidFill>
                  <a:srgbClr val="00B050"/>
                </a:solidFill>
                <a:sym typeface="Symbol"/>
              </a:rPr>
              <a:t></a:t>
            </a:r>
            <a:r>
              <a:rPr lang="pl-PL" sz="2400" i="1" dirty="0" smtClean="0">
                <a:solidFill>
                  <a:srgbClr val="00B050"/>
                </a:solidFill>
              </a:rPr>
              <a:t>   a</a:t>
            </a:r>
            <a:r>
              <a:rPr lang="pl-PL" sz="2400" i="1" baseline="-25000" dirty="0" smtClean="0">
                <a:solidFill>
                  <a:srgbClr val="00B050"/>
                </a:solidFill>
              </a:rPr>
              <a:t>2</a:t>
            </a:r>
            <a:r>
              <a:rPr lang="pl-PL" sz="2400" i="1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>
                <a:solidFill>
                  <a:srgbClr val="00B050"/>
                </a:solidFill>
              </a:rPr>
              <a:t>(</a:t>
            </a:r>
            <a:r>
              <a:rPr lang="pl-PL" sz="2400" dirty="0" err="1" smtClean="0">
                <a:solidFill>
                  <a:srgbClr val="00B050"/>
                </a:solidFill>
              </a:rPr>
              <a:t>mod</a:t>
            </a: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i="1" dirty="0" smtClean="0">
                <a:solidFill>
                  <a:srgbClr val="00B050"/>
                </a:solidFill>
              </a:rPr>
              <a:t>m</a:t>
            </a:r>
            <a:r>
              <a:rPr lang="pl-PL" sz="2400" i="1" baseline="-25000" dirty="0" smtClean="0">
                <a:solidFill>
                  <a:srgbClr val="00B050"/>
                </a:solidFill>
              </a:rPr>
              <a:t>2</a:t>
            </a:r>
            <a:r>
              <a:rPr lang="pl-PL" sz="2400" dirty="0" smtClean="0">
                <a:solidFill>
                  <a:srgbClr val="00B050"/>
                </a:solidFill>
              </a:rPr>
              <a:t>)</a:t>
            </a:r>
          </a:p>
          <a:p>
            <a:pPr marL="2244725"/>
            <a:r>
              <a:rPr lang="pl-PL" sz="2400" dirty="0" smtClean="0">
                <a:solidFill>
                  <a:srgbClr val="00B050"/>
                </a:solidFill>
              </a:rPr>
              <a:t>. . .        . . .</a:t>
            </a:r>
          </a:p>
          <a:p>
            <a:pPr marL="2244725"/>
            <a:r>
              <a:rPr lang="pl-PL" sz="2400" i="1" dirty="0" smtClean="0">
                <a:solidFill>
                  <a:srgbClr val="00B050"/>
                </a:solidFill>
              </a:rPr>
              <a:t>x    </a:t>
            </a:r>
            <a:r>
              <a:rPr lang="pl-PL" sz="2400" dirty="0" smtClean="0">
                <a:solidFill>
                  <a:srgbClr val="00B050"/>
                </a:solidFill>
                <a:sym typeface="Symbol"/>
              </a:rPr>
              <a:t></a:t>
            </a:r>
            <a:r>
              <a:rPr lang="pl-PL" sz="2400" i="1" dirty="0" smtClean="0">
                <a:solidFill>
                  <a:srgbClr val="00B050"/>
                </a:solidFill>
              </a:rPr>
              <a:t>   </a:t>
            </a:r>
            <a:r>
              <a:rPr lang="pl-PL" sz="2400" i="1" dirty="0" err="1" smtClean="0">
                <a:solidFill>
                  <a:srgbClr val="00B050"/>
                </a:solidFill>
              </a:rPr>
              <a:t>a</a:t>
            </a:r>
            <a:r>
              <a:rPr lang="pl-PL" sz="2400" i="1" baseline="-25000" dirty="0" err="1" smtClean="0">
                <a:solidFill>
                  <a:srgbClr val="00B050"/>
                </a:solidFill>
              </a:rPr>
              <a:t>k</a:t>
            </a:r>
            <a:r>
              <a:rPr lang="pl-PL" sz="2400" dirty="0" smtClean="0">
                <a:solidFill>
                  <a:srgbClr val="00B050"/>
                </a:solidFill>
              </a:rPr>
              <a:t> (</a:t>
            </a:r>
            <a:r>
              <a:rPr lang="pl-PL" sz="2400" dirty="0" err="1" smtClean="0">
                <a:solidFill>
                  <a:srgbClr val="00B050"/>
                </a:solidFill>
              </a:rPr>
              <a:t>mod</a:t>
            </a:r>
            <a:r>
              <a:rPr lang="pl-PL" sz="2400" dirty="0" smtClean="0">
                <a:solidFill>
                  <a:srgbClr val="00B050"/>
                </a:solidFill>
              </a:rPr>
              <a:t> </a:t>
            </a:r>
            <a:r>
              <a:rPr lang="pl-PL" sz="2400" i="1" dirty="0" err="1" smtClean="0">
                <a:solidFill>
                  <a:srgbClr val="00B050"/>
                </a:solidFill>
              </a:rPr>
              <a:t>m</a:t>
            </a:r>
            <a:r>
              <a:rPr lang="pl-PL" sz="2400" i="1" baseline="-25000" dirty="0" err="1" smtClean="0">
                <a:solidFill>
                  <a:srgbClr val="00B050"/>
                </a:solidFill>
              </a:rPr>
              <a:t>k</a:t>
            </a:r>
            <a:r>
              <a:rPr lang="pl-PL" sz="2400" dirty="0" smtClean="0">
                <a:solidFill>
                  <a:srgbClr val="00B050"/>
                </a:solidFill>
              </a:rPr>
              <a:t>)</a:t>
            </a:r>
          </a:p>
          <a:p>
            <a:pPr marL="357188"/>
            <a:endParaRPr lang="pl-PL" sz="2400" dirty="0" smtClean="0">
              <a:solidFill>
                <a:srgbClr val="00B050"/>
              </a:solidFill>
            </a:endParaRPr>
          </a:p>
          <a:p>
            <a:pPr marL="357188"/>
            <a:r>
              <a:rPr lang="pl-PL" sz="2400" dirty="0" smtClean="0">
                <a:solidFill>
                  <a:srgbClr val="00B050"/>
                </a:solidFill>
              </a:rPr>
              <a:t>ma wspólne rozwiązanie modulo </a:t>
            </a:r>
            <a:r>
              <a:rPr lang="pl-PL" sz="2400" i="1" dirty="0" smtClean="0">
                <a:solidFill>
                  <a:srgbClr val="00B050"/>
                </a:solidFill>
              </a:rPr>
              <a:t>m = m</a:t>
            </a:r>
            <a:r>
              <a:rPr lang="pl-PL" sz="2400" i="1" baseline="-25000" dirty="0" smtClean="0">
                <a:solidFill>
                  <a:srgbClr val="00B050"/>
                </a:solidFill>
              </a:rPr>
              <a:t>1</a:t>
            </a:r>
            <a:r>
              <a:rPr lang="pl-PL" sz="2400" i="1" dirty="0" smtClean="0">
                <a:solidFill>
                  <a:srgbClr val="00B050"/>
                </a:solidFill>
              </a:rPr>
              <a:t>m</a:t>
            </a:r>
            <a:r>
              <a:rPr lang="pl-PL" sz="2400" i="1" baseline="-25000" dirty="0" smtClean="0">
                <a:solidFill>
                  <a:srgbClr val="00B050"/>
                </a:solidFill>
              </a:rPr>
              <a:t>2</a:t>
            </a:r>
            <a:r>
              <a:rPr lang="pl-PL" sz="2400" i="1" dirty="0" smtClean="0">
                <a:solidFill>
                  <a:srgbClr val="00B050"/>
                </a:solidFill>
              </a:rPr>
              <a:t> . . .</a:t>
            </a:r>
            <a:r>
              <a:rPr lang="pl-PL" sz="2400" i="1" dirty="0" err="1" smtClean="0">
                <a:solidFill>
                  <a:srgbClr val="00B050"/>
                </a:solidFill>
              </a:rPr>
              <a:t>m</a:t>
            </a:r>
            <a:r>
              <a:rPr lang="pl-PL" sz="2400" i="1" baseline="-25000" dirty="0" err="1" smtClean="0">
                <a:solidFill>
                  <a:srgbClr val="00B050"/>
                </a:solidFill>
              </a:rPr>
              <a:t>k</a:t>
            </a:r>
            <a:r>
              <a:rPr lang="pl-PL" sz="2400" dirty="0" smtClean="0">
                <a:solidFill>
                  <a:srgbClr val="00B050"/>
                </a:solidFill>
              </a:rPr>
              <a:t>.</a:t>
            </a:r>
          </a:p>
          <a:p>
            <a:pPr lvl="2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Chińskie twierdzenie o resztach</a:t>
            </a:r>
            <a:endParaRPr lang="pl-PL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pl-PL" dirty="0" smtClean="0"/>
              <a:t>Przykład:</a:t>
            </a:r>
          </a:p>
          <a:p>
            <a:pPr lvl="4">
              <a:buNone/>
            </a:pPr>
            <a:r>
              <a:rPr lang="pl-PL" dirty="0" smtClean="0"/>
              <a:t>x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 1 (</a:t>
            </a:r>
            <a:r>
              <a:rPr lang="pl-PL" dirty="0" err="1" smtClean="0"/>
              <a:t>mod</a:t>
            </a:r>
            <a:r>
              <a:rPr lang="pl-PL" dirty="0" smtClean="0"/>
              <a:t> 11)</a:t>
            </a:r>
          </a:p>
          <a:p>
            <a:pPr lvl="4">
              <a:buNone/>
            </a:pPr>
            <a:r>
              <a:rPr lang="pl-PL" dirty="0" smtClean="0"/>
              <a:t>x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 2 (</a:t>
            </a:r>
            <a:r>
              <a:rPr lang="pl-PL" dirty="0" err="1" smtClean="0"/>
              <a:t>mod</a:t>
            </a:r>
            <a:r>
              <a:rPr lang="pl-PL" dirty="0" smtClean="0"/>
              <a:t> 12)</a:t>
            </a:r>
          </a:p>
          <a:p>
            <a:pPr lvl="4">
              <a:buNone/>
            </a:pPr>
            <a:r>
              <a:rPr lang="pl-PL" dirty="0" smtClean="0"/>
              <a:t>x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  3 (</a:t>
            </a:r>
            <a:r>
              <a:rPr lang="pl-PL" dirty="0" err="1" smtClean="0"/>
              <a:t>mod</a:t>
            </a:r>
            <a:r>
              <a:rPr lang="pl-PL" dirty="0" smtClean="0"/>
              <a:t> 13)</a:t>
            </a:r>
          </a:p>
          <a:p>
            <a:pPr marL="354013" lvl="3" indent="14288">
              <a:buNone/>
            </a:pPr>
            <a:endParaRPr lang="pl-PL" dirty="0" smtClean="0"/>
          </a:p>
          <a:p>
            <a:pPr marL="354013" lvl="3" indent="14288">
              <a:buNone/>
            </a:pPr>
            <a:r>
              <a:rPr lang="pl-PL" dirty="0" smtClean="0"/>
              <a:t>Niech </a:t>
            </a:r>
            <a:r>
              <a:rPr lang="pl-PL" i="1" dirty="0" smtClean="0"/>
              <a:t>M</a:t>
            </a:r>
            <a:r>
              <a:rPr lang="pl-PL" i="1" baseline="-25000" dirty="0" smtClean="0"/>
              <a:t>i</a:t>
            </a:r>
            <a:r>
              <a:rPr lang="pl-PL" i="1" dirty="0" smtClean="0"/>
              <a:t> = m/m</a:t>
            </a:r>
            <a:r>
              <a:rPr lang="pl-PL" i="1" baseline="-25000" dirty="0" smtClean="0"/>
              <a:t>i</a:t>
            </a:r>
            <a:r>
              <a:rPr lang="pl-PL" i="1" dirty="0" smtClean="0"/>
              <a:t> </a:t>
            </a:r>
            <a:r>
              <a:rPr lang="pl-PL" dirty="0" smtClean="0"/>
              <a:t>będzie iloczynem wszystkich modułów z wyjątkiem </a:t>
            </a:r>
            <a:r>
              <a:rPr lang="pl-PL" i="1" dirty="0" smtClean="0"/>
              <a:t>i</a:t>
            </a:r>
            <a:r>
              <a:rPr lang="pl-PL" dirty="0" smtClean="0"/>
              <a:t>-tego. Wtedy NWD(</a:t>
            </a:r>
            <a:r>
              <a:rPr lang="pl-PL" i="1" dirty="0" err="1" smtClean="0"/>
              <a:t>m</a:t>
            </a:r>
            <a:r>
              <a:rPr lang="pl-PL" i="1" baseline="-25000" dirty="0" err="1" smtClean="0"/>
              <a:t>i</a:t>
            </a:r>
            <a:r>
              <a:rPr lang="pl-PL" i="1" dirty="0" err="1" smtClean="0"/>
              <a:t>,M</a:t>
            </a:r>
            <a:r>
              <a:rPr lang="pl-PL" baseline="-25000" dirty="0" err="1" smtClean="0"/>
              <a:t>i</a:t>
            </a:r>
            <a:r>
              <a:rPr lang="pl-PL" dirty="0" smtClean="0"/>
              <a:t>) = 1, a więc istnieje taka liczba </a:t>
            </a:r>
            <a:r>
              <a:rPr lang="pl-PL" i="1" dirty="0" smtClean="0"/>
              <a:t>N</a:t>
            </a:r>
            <a:r>
              <a:rPr lang="pl-PL" i="1" baseline="-25000" dirty="0" smtClean="0"/>
              <a:t>i</a:t>
            </a:r>
            <a:r>
              <a:rPr lang="pl-PL" dirty="0" smtClean="0"/>
              <a:t>, że           </a:t>
            </a:r>
            <a:r>
              <a:rPr lang="pl-PL" i="1" dirty="0" err="1" smtClean="0"/>
              <a:t>M</a:t>
            </a:r>
            <a:r>
              <a:rPr lang="pl-PL" i="1" baseline="-25000" dirty="0" err="1" smtClean="0"/>
              <a:t>i</a:t>
            </a:r>
            <a:r>
              <a:rPr lang="pl-PL" i="1" dirty="0" err="1" smtClean="0"/>
              <a:t>N</a:t>
            </a:r>
            <a:r>
              <a:rPr lang="pl-PL" baseline="-25000" dirty="0" err="1" smtClean="0"/>
              <a:t>i</a:t>
            </a:r>
            <a:r>
              <a:rPr lang="pl-PL" baseline="-25000" dirty="0" smtClean="0"/>
              <a:t>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1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i="1" baseline="-25000" dirty="0" smtClean="0"/>
              <a:t>i</a:t>
            </a:r>
            <a:r>
              <a:rPr lang="pl-PL" dirty="0" smtClean="0"/>
              <a:t>), wtedy wspólnym rozwiązaniem modulo </a:t>
            </a:r>
            <a:r>
              <a:rPr lang="pl-PL" i="1" dirty="0" smtClean="0"/>
              <a:t>m</a:t>
            </a:r>
            <a:r>
              <a:rPr lang="pl-PL" dirty="0" smtClean="0"/>
              <a:t> jest</a:t>
            </a:r>
          </a:p>
          <a:p>
            <a:pPr marL="1798638" lvl="7" indent="0">
              <a:buNone/>
            </a:pPr>
            <a:r>
              <a:rPr lang="pl-PL" sz="2400" dirty="0" smtClean="0"/>
              <a:t>x =  </a:t>
            </a:r>
            <a:r>
              <a:rPr lang="pl-PL" sz="2400" dirty="0" err="1" smtClean="0"/>
              <a:t>∑</a:t>
            </a:r>
            <a:r>
              <a:rPr lang="pl-PL" sz="2400" baseline="-25000" dirty="0" err="1" smtClean="0"/>
              <a:t>i</a:t>
            </a:r>
            <a:r>
              <a:rPr lang="pl-PL" sz="2400" i="1" dirty="0" err="1" smtClean="0"/>
              <a:t>a</a:t>
            </a:r>
            <a:r>
              <a:rPr lang="pl-PL" sz="2400" i="1" baseline="-25000" dirty="0" err="1" smtClean="0"/>
              <a:t>i</a:t>
            </a:r>
            <a:r>
              <a:rPr lang="pl-PL" sz="2400" i="1" dirty="0" err="1" smtClean="0"/>
              <a:t>M</a:t>
            </a:r>
            <a:r>
              <a:rPr lang="pl-PL" sz="2400" i="1" baseline="-25000" dirty="0" err="1" smtClean="0"/>
              <a:t>i</a:t>
            </a:r>
            <a:r>
              <a:rPr lang="pl-PL" sz="2400" i="1" dirty="0" err="1" smtClean="0"/>
              <a:t>N</a:t>
            </a:r>
            <a:r>
              <a:rPr lang="pl-PL" sz="2400" i="1" baseline="-25000" dirty="0" err="1" smtClean="0"/>
              <a:t>i</a:t>
            </a:r>
            <a:r>
              <a:rPr lang="pl-PL" dirty="0" smtClean="0"/>
              <a:t>.</a:t>
            </a:r>
          </a:p>
          <a:p>
            <a:pPr lvl="3">
              <a:buNone/>
            </a:pPr>
            <a:r>
              <a:rPr lang="pl-PL" dirty="0" smtClean="0"/>
              <a:t>Dla każdego </a:t>
            </a:r>
            <a:r>
              <a:rPr lang="pl-PL" i="1" dirty="0" smtClean="0"/>
              <a:t>i </a:t>
            </a:r>
            <a:r>
              <a:rPr lang="pl-PL" dirty="0" smtClean="0"/>
              <a:t>wszystkie składniki sumy poza </a:t>
            </a:r>
            <a:r>
              <a:rPr lang="pl-PL" i="1" dirty="0" smtClean="0"/>
              <a:t>i</a:t>
            </a:r>
            <a:r>
              <a:rPr lang="pl-PL" dirty="0" smtClean="0"/>
              <a:t>-tym są podzielne przez</a:t>
            </a:r>
          </a:p>
          <a:p>
            <a:pPr lvl="3">
              <a:buNone/>
            </a:pPr>
            <a:r>
              <a:rPr lang="pl-PL" i="1" dirty="0" smtClean="0"/>
              <a:t>m</a:t>
            </a:r>
            <a:r>
              <a:rPr lang="pl-PL" i="1" baseline="-25000" dirty="0" smtClean="0"/>
              <a:t>i</a:t>
            </a:r>
            <a:r>
              <a:rPr lang="pl-PL" dirty="0" smtClean="0"/>
              <a:t>, gdyż </a:t>
            </a:r>
            <a:r>
              <a:rPr lang="pl-PL" i="1" dirty="0" err="1" smtClean="0"/>
              <a:t>m</a:t>
            </a:r>
            <a:r>
              <a:rPr lang="pl-PL" i="1" baseline="-25000" dirty="0" err="1" smtClean="0"/>
              <a:t>i</a:t>
            </a:r>
            <a:r>
              <a:rPr lang="pl-PL" i="1" dirty="0" err="1" smtClean="0"/>
              <a:t>|M</a:t>
            </a:r>
            <a:r>
              <a:rPr lang="pl-PL" i="1" baseline="-25000" dirty="0" err="1" smtClean="0"/>
              <a:t>j</a:t>
            </a:r>
            <a:r>
              <a:rPr lang="pl-PL" dirty="0" smtClean="0"/>
              <a:t> dla </a:t>
            </a:r>
            <a:r>
              <a:rPr lang="pl-PL" i="1" dirty="0" smtClean="0"/>
              <a:t>j ≠ i </a:t>
            </a:r>
            <a:r>
              <a:rPr lang="pl-PL" dirty="0" smtClean="0"/>
              <a:t>zatem dla każdego</a:t>
            </a:r>
            <a:r>
              <a:rPr lang="pl-PL" baseline="-25000" dirty="0" smtClean="0"/>
              <a:t> </a:t>
            </a:r>
            <a:r>
              <a:rPr lang="pl-PL" i="1" dirty="0" smtClean="0"/>
              <a:t>i</a:t>
            </a:r>
            <a:r>
              <a:rPr lang="pl-PL" i="1" baseline="-25000" dirty="0" smtClean="0"/>
              <a:t> </a:t>
            </a:r>
            <a:r>
              <a:rPr lang="pl-PL" baseline="-25000" dirty="0" smtClean="0"/>
              <a:t> </a:t>
            </a:r>
            <a:r>
              <a:rPr lang="pl-PL" dirty="0" smtClean="0"/>
              <a:t>mamy</a:t>
            </a:r>
          </a:p>
          <a:p>
            <a:pPr lvl="4">
              <a:buNone/>
            </a:pPr>
            <a:r>
              <a:rPr lang="it-IT" sz="2400" i="1" dirty="0" smtClean="0"/>
              <a:t>x</a:t>
            </a:r>
            <a:r>
              <a:rPr lang="it-IT" sz="2400" dirty="0" smtClean="0"/>
              <a:t>  </a:t>
            </a:r>
            <a:r>
              <a:rPr lang="it-IT" sz="2400" dirty="0" smtClean="0">
                <a:sym typeface="Symbol"/>
              </a:rPr>
              <a:t></a:t>
            </a:r>
            <a:r>
              <a:rPr lang="pl-PL" sz="2400" dirty="0" smtClean="0"/>
              <a:t>  </a:t>
            </a:r>
            <a:r>
              <a:rPr lang="it-IT" sz="2400" i="1" dirty="0" smtClean="0"/>
              <a:t>a</a:t>
            </a:r>
            <a:r>
              <a:rPr lang="it-IT" sz="2400" i="1" baseline="-25000" dirty="0" smtClean="0"/>
              <a:t>i</a:t>
            </a:r>
            <a:r>
              <a:rPr lang="it-IT" sz="2400" i="1" dirty="0" smtClean="0"/>
              <a:t>M</a:t>
            </a:r>
            <a:r>
              <a:rPr lang="it-IT" sz="2400" i="1" baseline="-25000" dirty="0" smtClean="0"/>
              <a:t>i</a:t>
            </a:r>
            <a:r>
              <a:rPr lang="it-IT" sz="2400" i="1" dirty="0" smtClean="0"/>
              <a:t>N</a:t>
            </a:r>
            <a:r>
              <a:rPr lang="it-IT" sz="2400" i="1" baseline="-25000" dirty="0" smtClean="0"/>
              <a:t>i</a:t>
            </a:r>
            <a:r>
              <a:rPr lang="it-IT" sz="2400" i="1" dirty="0" smtClean="0"/>
              <a:t> </a:t>
            </a:r>
            <a:r>
              <a:rPr lang="it-IT" sz="2400" dirty="0" smtClean="0"/>
              <a:t> </a:t>
            </a:r>
            <a:r>
              <a:rPr lang="it-IT" sz="2400" dirty="0" smtClean="0">
                <a:sym typeface="Symbol"/>
              </a:rPr>
              <a:t></a:t>
            </a:r>
            <a:r>
              <a:rPr lang="pl-PL" sz="2400" dirty="0" smtClean="0"/>
              <a:t>  </a:t>
            </a:r>
            <a:r>
              <a:rPr lang="it-IT" sz="2400" i="1" dirty="0" smtClean="0"/>
              <a:t>a</a:t>
            </a:r>
            <a:r>
              <a:rPr lang="it-IT" sz="2400" i="1" baseline="-25000" dirty="0" smtClean="0"/>
              <a:t>i</a:t>
            </a:r>
            <a:r>
              <a:rPr lang="it-IT" sz="2400" i="1" dirty="0" smtClean="0"/>
              <a:t> </a:t>
            </a:r>
            <a:r>
              <a:rPr lang="it-IT" sz="2400" dirty="0" smtClean="0"/>
              <a:t>(mod </a:t>
            </a:r>
            <a:r>
              <a:rPr lang="it-IT" sz="2400" i="1" dirty="0" smtClean="0"/>
              <a:t>m</a:t>
            </a:r>
            <a:r>
              <a:rPr lang="it-IT" sz="2400" i="1" baseline="-25000" dirty="0" smtClean="0"/>
              <a:t>i</a:t>
            </a:r>
            <a:r>
              <a:rPr lang="it-IT" sz="2400" dirty="0" smtClean="0"/>
              <a:t>).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Chińskie twierdzenie o resztach - przykład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pl-PL" b="1" dirty="0" smtClean="0"/>
              <a:t>W naszym przykładzie mamy:</a:t>
            </a:r>
          </a:p>
          <a:p>
            <a:pPr lvl="4">
              <a:buNone/>
            </a:pPr>
            <a:r>
              <a:rPr lang="pt-BR" b="1" i="1" dirty="0" smtClean="0"/>
              <a:t>a</a:t>
            </a:r>
            <a:r>
              <a:rPr lang="pt-BR" b="1" i="1" baseline="-25000" dirty="0" smtClean="0"/>
              <a:t>1</a:t>
            </a:r>
            <a:r>
              <a:rPr lang="pt-BR" b="1" dirty="0" smtClean="0"/>
              <a:t> = 1</a:t>
            </a:r>
            <a:r>
              <a:rPr lang="pt-BR" b="1" i="1" dirty="0" smtClean="0"/>
              <a:t>, a</a:t>
            </a:r>
            <a:r>
              <a:rPr lang="pt-BR" b="1" i="1" baseline="-25000" dirty="0" smtClean="0"/>
              <a:t>2</a:t>
            </a:r>
            <a:r>
              <a:rPr lang="pt-BR" b="1" i="1" dirty="0" smtClean="0"/>
              <a:t> </a:t>
            </a:r>
            <a:r>
              <a:rPr lang="pt-BR" b="1" dirty="0" smtClean="0"/>
              <a:t>= 2, </a:t>
            </a:r>
            <a:r>
              <a:rPr lang="pt-BR" b="1" i="1" dirty="0" smtClean="0"/>
              <a:t>a</a:t>
            </a:r>
            <a:r>
              <a:rPr lang="pt-BR" b="1" i="1" baseline="-25000" dirty="0" smtClean="0"/>
              <a:t>3</a:t>
            </a:r>
            <a:r>
              <a:rPr lang="pt-BR" b="1" dirty="0" smtClean="0"/>
              <a:t> = 3, </a:t>
            </a:r>
            <a:endParaRPr lang="pl-PL" b="1" dirty="0" smtClean="0"/>
          </a:p>
          <a:p>
            <a:pPr lvl="4">
              <a:buNone/>
            </a:pPr>
            <a:r>
              <a:rPr lang="pt-BR" b="1" i="1" dirty="0" smtClean="0"/>
              <a:t>m</a:t>
            </a:r>
            <a:r>
              <a:rPr lang="pt-BR" b="1" i="1" baseline="-25000" dirty="0" smtClean="0"/>
              <a:t>1</a:t>
            </a:r>
            <a:r>
              <a:rPr lang="pt-BR" b="1" dirty="0" smtClean="0"/>
              <a:t> = 11, </a:t>
            </a:r>
            <a:r>
              <a:rPr lang="pt-BR" b="1" i="1" dirty="0" smtClean="0"/>
              <a:t>m</a:t>
            </a:r>
            <a:r>
              <a:rPr lang="pt-BR" b="1" i="1" baseline="-25000" dirty="0" smtClean="0"/>
              <a:t>2</a:t>
            </a:r>
            <a:r>
              <a:rPr lang="pt-BR" b="1" dirty="0" smtClean="0"/>
              <a:t> = 12, </a:t>
            </a:r>
            <a:r>
              <a:rPr lang="pt-BR" b="1" i="1" dirty="0" smtClean="0"/>
              <a:t>m</a:t>
            </a:r>
            <a:r>
              <a:rPr lang="pt-BR" b="1" i="1" baseline="-25000" dirty="0" smtClean="0"/>
              <a:t>3</a:t>
            </a:r>
            <a:r>
              <a:rPr lang="pt-BR" b="1" dirty="0" smtClean="0"/>
              <a:t> = 13,</a:t>
            </a:r>
          </a:p>
          <a:p>
            <a:pPr lvl="4">
              <a:buNone/>
            </a:pPr>
            <a:r>
              <a:rPr lang="pl-PL" b="1" i="1" dirty="0" smtClean="0"/>
              <a:t>m</a:t>
            </a:r>
            <a:r>
              <a:rPr lang="pl-PL" b="1" dirty="0" smtClean="0"/>
              <a:t> = 1716, </a:t>
            </a:r>
            <a:r>
              <a:rPr lang="pl-PL" b="1" i="1" dirty="0" smtClean="0"/>
              <a:t>M</a:t>
            </a:r>
            <a:r>
              <a:rPr lang="pl-PL" b="1" i="1" baseline="-25000" dirty="0" smtClean="0"/>
              <a:t>1</a:t>
            </a:r>
            <a:r>
              <a:rPr lang="pl-PL" b="1" dirty="0" smtClean="0"/>
              <a:t> = 156, </a:t>
            </a:r>
            <a:r>
              <a:rPr lang="pl-PL" b="1" i="1" dirty="0" smtClean="0"/>
              <a:t>M</a:t>
            </a:r>
            <a:r>
              <a:rPr lang="pl-PL" b="1" i="1" baseline="-25000" dirty="0" smtClean="0"/>
              <a:t>2</a:t>
            </a:r>
            <a:r>
              <a:rPr lang="pl-PL" b="1" dirty="0" smtClean="0"/>
              <a:t> = 143, </a:t>
            </a:r>
            <a:r>
              <a:rPr lang="pl-PL" b="1" i="1" dirty="0" smtClean="0"/>
              <a:t>M</a:t>
            </a:r>
            <a:r>
              <a:rPr lang="pl-PL" b="1" i="1" baseline="-25000" dirty="0" smtClean="0"/>
              <a:t>3</a:t>
            </a:r>
            <a:r>
              <a:rPr lang="pl-PL" b="1" dirty="0" smtClean="0"/>
              <a:t> = 132.</a:t>
            </a:r>
          </a:p>
          <a:p>
            <a:pPr lvl="3"/>
            <a:r>
              <a:rPr lang="pl-PL" dirty="0" smtClean="0"/>
              <a:t>Aby znaleźć wspólne rozwiązanie tego układu kongruencji należy znaleźć liczby </a:t>
            </a:r>
            <a:r>
              <a:rPr lang="pl-PL" i="1" dirty="0" smtClean="0"/>
              <a:t>N</a:t>
            </a:r>
            <a:r>
              <a:rPr lang="pl-PL" baseline="-25000" dirty="0" smtClean="0"/>
              <a:t>i</a:t>
            </a:r>
            <a:r>
              <a:rPr lang="pl-PL" dirty="0" smtClean="0"/>
              <a:t> będące odwrotnościami liczb </a:t>
            </a:r>
            <a:r>
              <a:rPr lang="pl-PL" i="1" dirty="0" smtClean="0"/>
              <a:t>M</a:t>
            </a:r>
            <a:r>
              <a:rPr lang="pl-PL" baseline="-25000" dirty="0" smtClean="0"/>
              <a:t>i</a:t>
            </a:r>
            <a:r>
              <a:rPr lang="pl-PL" dirty="0" smtClean="0"/>
              <a:t> modulo </a:t>
            </a:r>
            <a:r>
              <a:rPr lang="pl-PL" i="1" dirty="0" smtClean="0"/>
              <a:t>m</a:t>
            </a:r>
            <a:r>
              <a:rPr lang="pl-PL" baseline="-25000" dirty="0" smtClean="0"/>
              <a:t>i</a:t>
            </a:r>
            <a:r>
              <a:rPr lang="pl-PL" dirty="0" smtClean="0"/>
              <a:t>.</a:t>
            </a:r>
          </a:p>
          <a:p>
            <a:pPr lvl="3"/>
            <a:r>
              <a:rPr lang="pl-PL" dirty="0" smtClean="0"/>
              <a:t>W tym celu możemy użyć algorytmu Euklidesa.</a:t>
            </a:r>
          </a:p>
          <a:p>
            <a:pPr lvl="3"/>
            <a:r>
              <a:rPr lang="pl-PL" dirty="0" smtClean="0"/>
              <a:t>W wyniku otrzymujemy liczby: </a:t>
            </a:r>
            <a:r>
              <a:rPr lang="pl-PL" i="1" dirty="0" smtClean="0"/>
              <a:t>N</a:t>
            </a:r>
            <a:r>
              <a:rPr lang="pl-PL" i="1" baseline="-25000" dirty="0" smtClean="0"/>
              <a:t>1</a:t>
            </a:r>
            <a:r>
              <a:rPr lang="pl-PL" dirty="0" smtClean="0"/>
              <a:t> = 6</a:t>
            </a:r>
            <a:r>
              <a:rPr lang="pl-PL" i="1" dirty="0" smtClean="0"/>
              <a:t>, N</a:t>
            </a:r>
            <a:r>
              <a:rPr lang="pl-PL" baseline="-25000" dirty="0" smtClean="0"/>
              <a:t>2</a:t>
            </a:r>
            <a:r>
              <a:rPr lang="pl-PL" dirty="0" smtClean="0"/>
              <a:t> = 11 i </a:t>
            </a:r>
            <a:r>
              <a:rPr lang="pl-PL" i="1" dirty="0" smtClean="0"/>
              <a:t>N</a:t>
            </a:r>
            <a:r>
              <a:rPr lang="pl-PL" i="1" baseline="-25000" dirty="0" smtClean="0"/>
              <a:t>3</a:t>
            </a:r>
            <a:r>
              <a:rPr lang="pl-PL" i="1" dirty="0" smtClean="0"/>
              <a:t> </a:t>
            </a:r>
            <a:r>
              <a:rPr lang="pl-PL" dirty="0" smtClean="0"/>
              <a:t>= 7.</a:t>
            </a:r>
          </a:p>
          <a:p>
            <a:pPr lvl="3">
              <a:buNone/>
            </a:pPr>
            <a:endParaRPr lang="pl-PL" dirty="0" smtClean="0"/>
          </a:p>
          <a:p>
            <a:pPr lvl="3">
              <a:buNone/>
            </a:pPr>
            <a:r>
              <a:rPr lang="pl-PL" dirty="0" smtClean="0"/>
              <a:t>Zatem wspólnym rozwiązaniem jest </a:t>
            </a:r>
          </a:p>
          <a:p>
            <a:pPr lvl="3">
              <a:buNone/>
            </a:pPr>
            <a:r>
              <a:rPr lang="pl-PL" dirty="0" smtClean="0"/>
              <a:t>x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6・156 + 2・11・143 + 3・7・132 (</a:t>
            </a:r>
            <a:r>
              <a:rPr lang="pl-PL" dirty="0" err="1" smtClean="0"/>
              <a:t>mod</a:t>
            </a:r>
            <a:r>
              <a:rPr lang="pl-PL" dirty="0" smtClean="0"/>
              <a:t> 1716)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1706 (</a:t>
            </a:r>
            <a:r>
              <a:rPr lang="pl-PL" dirty="0" err="1" smtClean="0"/>
              <a:t>mod</a:t>
            </a:r>
            <a:r>
              <a:rPr lang="pl-PL" dirty="0" smtClean="0"/>
              <a:t> 1716)</a:t>
            </a:r>
          </a:p>
          <a:p>
            <a:pPr lvl="3">
              <a:buNone/>
            </a:pPr>
            <a:r>
              <a:rPr lang="pl-PL" dirty="0" smtClean="0"/>
              <a:t>W tym przykładzie widać, ze liczba −10 daje takie reszty zatem </a:t>
            </a:r>
          </a:p>
          <a:p>
            <a:pPr lvl="4">
              <a:buNone/>
            </a:pPr>
            <a:r>
              <a:rPr lang="pl-PL" dirty="0" smtClean="0"/>
              <a:t>x = −10 + 1716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Chińskie twierdzenie o resztach - przykład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Dla </a:t>
            </a:r>
            <a:r>
              <a:rPr lang="pl-PL" i="1" dirty="0" smtClean="0"/>
              <a:t>n</a:t>
            </a:r>
            <a:r>
              <a:rPr lang="pl-PL" dirty="0" smtClean="0"/>
              <a:t> ≥ 1, niech </a:t>
            </a:r>
            <a:r>
              <a:rPr lang="pl-PL" dirty="0" smtClean="0">
                <a:sym typeface="Symbol"/>
              </a:rPr>
              <a:t></a:t>
            </a:r>
            <a:r>
              <a:rPr lang="pl-PL" dirty="0" smtClean="0"/>
              <a:t>(</a:t>
            </a:r>
            <a:r>
              <a:rPr lang="pl-PL" i="1" dirty="0" smtClean="0"/>
              <a:t>n</a:t>
            </a:r>
            <a:r>
              <a:rPr lang="pl-PL" dirty="0" smtClean="0"/>
              <a:t>) będzie liczbą tych nieujemnych liczb </a:t>
            </a:r>
            <a:r>
              <a:rPr lang="pl-PL" i="1" dirty="0" smtClean="0"/>
              <a:t>b</a:t>
            </a:r>
            <a:r>
              <a:rPr lang="pl-PL" dirty="0" smtClean="0"/>
              <a:t> mniejszych od </a:t>
            </a:r>
            <a:r>
              <a:rPr lang="pl-PL" i="1" dirty="0" smtClean="0"/>
              <a:t>n,</a:t>
            </a:r>
            <a:r>
              <a:rPr lang="pl-PL" dirty="0" smtClean="0"/>
              <a:t> które są względnie pierwsze z </a:t>
            </a:r>
            <a:r>
              <a:rPr lang="pl-PL" i="1" dirty="0" smtClean="0"/>
              <a:t>n</a:t>
            </a:r>
            <a:r>
              <a:rPr lang="pl-PL" dirty="0" smtClean="0"/>
              <a:t>. Funkcja (</a:t>
            </a:r>
            <a:r>
              <a:rPr lang="pl-PL" i="1" dirty="0" smtClean="0"/>
              <a:t>n</a:t>
            </a:r>
            <a:r>
              <a:rPr lang="pl-PL" dirty="0" smtClean="0"/>
              <a:t>) nazywa się </a:t>
            </a:r>
            <a:r>
              <a:rPr lang="pl-PL" b="1" dirty="0" smtClean="0">
                <a:solidFill>
                  <a:schemeClr val="bg2"/>
                </a:solidFill>
              </a:rPr>
              <a:t>funkcją Eulera</a:t>
            </a:r>
            <a:r>
              <a:rPr lang="pl-PL" dirty="0" smtClean="0"/>
              <a:t>.</a:t>
            </a:r>
          </a:p>
          <a:p>
            <a:pPr lvl="2"/>
            <a:r>
              <a:rPr lang="pl-PL" dirty="0" smtClean="0">
                <a:solidFill>
                  <a:schemeClr val="bg2"/>
                </a:solidFill>
              </a:rPr>
              <a:t>Funkcja Eulera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</a:t>
            </a:r>
            <a:r>
              <a:rPr lang="pl-PL" dirty="0" smtClean="0">
                <a:sym typeface="Symbol"/>
              </a:rPr>
              <a:t> </a:t>
            </a:r>
            <a:r>
              <a:rPr lang="pl-PL" dirty="0" smtClean="0">
                <a:solidFill>
                  <a:schemeClr val="bg2"/>
                </a:solidFill>
              </a:rPr>
              <a:t>jest „multiplikatywna”, tzn.:               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</a:t>
            </a:r>
            <a:r>
              <a:rPr lang="pl-PL" dirty="0" smtClean="0">
                <a:solidFill>
                  <a:schemeClr val="bg2"/>
                </a:solidFill>
              </a:rPr>
              <a:t>(</a:t>
            </a:r>
            <a:r>
              <a:rPr lang="pl-PL" dirty="0" err="1" smtClean="0">
                <a:solidFill>
                  <a:schemeClr val="bg2"/>
                </a:solidFill>
              </a:rPr>
              <a:t>mn</a:t>
            </a:r>
            <a:r>
              <a:rPr lang="pl-PL" dirty="0" smtClean="0">
                <a:solidFill>
                  <a:schemeClr val="bg2"/>
                </a:solidFill>
              </a:rPr>
              <a:t>) = 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</a:t>
            </a:r>
            <a:r>
              <a:rPr lang="pl-PL" dirty="0" smtClean="0">
                <a:solidFill>
                  <a:schemeClr val="bg2"/>
                </a:solidFill>
              </a:rPr>
              <a:t>(m)</a:t>
            </a:r>
            <a:r>
              <a:rPr lang="pl-PL" dirty="0" smtClean="0">
                <a:solidFill>
                  <a:schemeClr val="bg2"/>
                </a:solidFill>
                <a:sym typeface="Symbol"/>
              </a:rPr>
              <a:t></a:t>
            </a:r>
            <a:r>
              <a:rPr lang="pl-PL" dirty="0" smtClean="0">
                <a:solidFill>
                  <a:schemeClr val="bg2"/>
                </a:solidFill>
              </a:rPr>
              <a:t>(n), jeśli tylko NWD(</a:t>
            </a:r>
            <a:r>
              <a:rPr lang="pl-PL" i="1" dirty="0" smtClean="0">
                <a:solidFill>
                  <a:schemeClr val="bg2"/>
                </a:solidFill>
              </a:rPr>
              <a:t>m</a:t>
            </a:r>
            <a:r>
              <a:rPr lang="pl-PL" dirty="0" smtClean="0">
                <a:solidFill>
                  <a:schemeClr val="bg2"/>
                </a:solidFill>
              </a:rPr>
              <a:t>, </a:t>
            </a:r>
            <a:r>
              <a:rPr lang="pl-PL" i="1" dirty="0" smtClean="0">
                <a:solidFill>
                  <a:schemeClr val="bg2"/>
                </a:solidFill>
              </a:rPr>
              <a:t>n</a:t>
            </a:r>
            <a:r>
              <a:rPr lang="pl-PL" dirty="0" smtClean="0">
                <a:solidFill>
                  <a:schemeClr val="bg2"/>
                </a:solidFill>
              </a:rPr>
              <a:t>) = 1.</a:t>
            </a:r>
          </a:p>
          <a:p>
            <a:pPr lvl="2"/>
            <a:endParaRPr lang="pl-PL" b="1" dirty="0" smtClean="0"/>
          </a:p>
          <a:p>
            <a:pPr lvl="2"/>
            <a:r>
              <a:rPr lang="pl-PL" b="1" dirty="0" smtClean="0"/>
              <a:t>Twierdzenie Eulera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00B050"/>
                </a:solidFill>
              </a:rPr>
              <a:t>Jeśli NWD(</a:t>
            </a:r>
            <a:r>
              <a:rPr lang="pl-PL" i="1" dirty="0" err="1" smtClean="0">
                <a:solidFill>
                  <a:srgbClr val="00B050"/>
                </a:solidFill>
              </a:rPr>
              <a:t>a,m</a:t>
            </a:r>
            <a:r>
              <a:rPr lang="pl-PL" dirty="0" smtClean="0">
                <a:solidFill>
                  <a:srgbClr val="00B050"/>
                </a:solidFill>
              </a:rPr>
              <a:t>) = 1, to </a:t>
            </a:r>
            <a:r>
              <a:rPr lang="pl-PL" i="1" dirty="0" err="1" smtClean="0">
                <a:solidFill>
                  <a:srgbClr val="00B050"/>
                </a:solidFill>
              </a:rPr>
              <a:t>a</a:t>
            </a:r>
            <a:r>
              <a:rPr lang="pl-PL" i="1" baseline="30000" dirty="0" err="1" smtClean="0">
                <a:solidFill>
                  <a:srgbClr val="00B050"/>
                </a:solidFill>
                <a:sym typeface="Symbol"/>
              </a:rPr>
              <a:t></a:t>
            </a:r>
            <a:r>
              <a:rPr lang="pl-PL" i="1" baseline="30000" dirty="0" smtClean="0">
                <a:solidFill>
                  <a:srgbClr val="00B050"/>
                </a:solidFill>
              </a:rPr>
              <a:t>(m)</a:t>
            </a:r>
            <a:r>
              <a:rPr lang="pl-PL" sz="1400" baseline="30000" dirty="0" smtClean="0">
                <a:solidFill>
                  <a:srgbClr val="00B050"/>
                </a:solidFill>
              </a:rPr>
              <a:t>    </a:t>
            </a:r>
            <a:r>
              <a:rPr lang="pl-PL" baseline="30000" dirty="0" smtClean="0">
                <a:solidFill>
                  <a:srgbClr val="00B050"/>
                </a:solidFill>
              </a:rPr>
              <a:t>   </a:t>
            </a:r>
            <a:r>
              <a:rPr lang="pl-PL" dirty="0" smtClean="0">
                <a:solidFill>
                  <a:srgbClr val="00B050"/>
                </a:solidFill>
              </a:rPr>
              <a:t>1 (</a:t>
            </a:r>
            <a:r>
              <a:rPr lang="pl-PL" dirty="0" err="1" smtClean="0">
                <a:solidFill>
                  <a:srgbClr val="00B050"/>
                </a:solidFill>
              </a:rPr>
              <a:t>mod</a:t>
            </a:r>
            <a:r>
              <a:rPr lang="pl-PL" dirty="0" smtClean="0">
                <a:solidFill>
                  <a:srgbClr val="00B050"/>
                </a:solidFill>
              </a:rPr>
              <a:t> m).</a:t>
            </a:r>
          </a:p>
          <a:p>
            <a:pPr lvl="2"/>
            <a:r>
              <a:rPr lang="pl-PL" b="1" dirty="0" smtClean="0"/>
              <a:t>Wniosek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00B050"/>
                </a:solidFill>
              </a:rPr>
              <a:t>Jeśli NWD(</a:t>
            </a:r>
            <a:r>
              <a:rPr lang="pl-PL" i="1" dirty="0" err="1" smtClean="0">
                <a:solidFill>
                  <a:srgbClr val="00B050"/>
                </a:solidFill>
              </a:rPr>
              <a:t>a,m</a:t>
            </a:r>
            <a:r>
              <a:rPr lang="pl-PL" dirty="0" smtClean="0">
                <a:solidFill>
                  <a:srgbClr val="00B050"/>
                </a:solidFill>
              </a:rPr>
              <a:t>) = 1 i jeśli n’</a:t>
            </a:r>
            <a:r>
              <a:rPr lang="pl-PL" sz="1400" dirty="0" smtClean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rgbClr val="00B050"/>
                </a:solidFill>
              </a:rPr>
              <a:t>jest resztą z dzielenia </a:t>
            </a:r>
            <a:r>
              <a:rPr lang="pl-PL" i="1" dirty="0" smtClean="0">
                <a:solidFill>
                  <a:srgbClr val="00B050"/>
                </a:solidFill>
              </a:rPr>
              <a:t>n</a:t>
            </a:r>
          </a:p>
          <a:p>
            <a:pPr lvl="2">
              <a:buNone/>
            </a:pPr>
            <a:r>
              <a:rPr lang="pl-PL" dirty="0" smtClean="0">
                <a:solidFill>
                  <a:srgbClr val="00B050"/>
                </a:solidFill>
              </a:rPr>
              <a:t>	</a:t>
            </a:r>
            <a:r>
              <a:rPr lang="en-US" dirty="0" err="1" smtClean="0">
                <a:solidFill>
                  <a:srgbClr val="00B050"/>
                </a:solidFill>
              </a:rPr>
              <a:t>przez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</a:t>
            </a:r>
            <a:r>
              <a:rPr lang="en-US" dirty="0" smtClean="0">
                <a:solidFill>
                  <a:srgbClr val="00B050"/>
                </a:solidFill>
              </a:rPr>
              <a:t>(m), to </a:t>
            </a:r>
            <a:r>
              <a:rPr lang="en-US" i="1" dirty="0" smtClean="0">
                <a:solidFill>
                  <a:srgbClr val="00B050"/>
                </a:solidFill>
              </a:rPr>
              <a:t>a</a:t>
            </a:r>
            <a:r>
              <a:rPr lang="en-US" i="1" baseline="30000" dirty="0" smtClean="0">
                <a:solidFill>
                  <a:srgbClr val="00B050"/>
                </a:solidFill>
              </a:rPr>
              <a:t>n</a:t>
            </a:r>
            <a:r>
              <a:rPr lang="pl-PL" i="1" baseline="30000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a</a:t>
            </a:r>
            <a:r>
              <a:rPr lang="en-US" i="1" baseline="30000" dirty="0" smtClean="0">
                <a:solidFill>
                  <a:srgbClr val="00B050"/>
                </a:solidFill>
              </a:rPr>
              <a:t>n</a:t>
            </a:r>
            <a:r>
              <a:rPr lang="pl-PL" baseline="30000" dirty="0" smtClean="0">
                <a:solidFill>
                  <a:srgbClr val="00B050"/>
                </a:solidFill>
              </a:rPr>
              <a:t>’ </a:t>
            </a:r>
            <a:r>
              <a:rPr lang="pl-PL" dirty="0" smtClean="0">
                <a:solidFill>
                  <a:srgbClr val="00B050"/>
                </a:solidFill>
              </a:rPr>
              <a:t>(</a:t>
            </a:r>
            <a:r>
              <a:rPr lang="pl-PL" dirty="0" err="1" smtClean="0">
                <a:solidFill>
                  <a:srgbClr val="00B050"/>
                </a:solidFill>
              </a:rPr>
              <a:t>mod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i="1" dirty="0" smtClean="0">
                <a:solidFill>
                  <a:srgbClr val="00B050"/>
                </a:solidFill>
              </a:rPr>
              <a:t>m</a:t>
            </a:r>
            <a:r>
              <a:rPr lang="pl-PL" dirty="0" smtClean="0">
                <a:solidFill>
                  <a:srgbClr val="00B050"/>
                </a:solidFill>
              </a:rPr>
              <a:t>)</a:t>
            </a:r>
            <a:endParaRPr lang="pl-PL" i="1" dirty="0" smtClean="0">
              <a:solidFill>
                <a:srgbClr val="00B050"/>
              </a:solidFill>
            </a:endParaRPr>
          </a:p>
          <a:p>
            <a:pPr lvl="2">
              <a:buNone/>
            </a:pP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Eulera</a:t>
            </a:r>
            <a:endParaRPr lang="pl-PL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4380" y="4808240"/>
            <a:ext cx="190500" cy="3429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8028" y="6097924"/>
            <a:ext cx="190500" cy="34290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Podstawowym działaniem w kryptografii jest obliczanie </a:t>
            </a:r>
            <a:r>
              <a:rPr lang="pl-PL" i="1" dirty="0" smtClean="0"/>
              <a:t>a</a:t>
            </a:r>
            <a:r>
              <a:rPr lang="pl-PL" i="1" baseline="30000" dirty="0" smtClean="0"/>
              <a:t>n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), gdzie </a:t>
            </a:r>
            <a:r>
              <a:rPr lang="pl-PL" i="1" dirty="0" smtClean="0"/>
              <a:t>m</a:t>
            </a:r>
            <a:r>
              <a:rPr lang="pl-PL" dirty="0" smtClean="0"/>
              <a:t> i </a:t>
            </a:r>
            <a:r>
              <a:rPr lang="pl-PL" i="1" dirty="0" smtClean="0"/>
              <a:t>n</a:t>
            </a:r>
            <a:r>
              <a:rPr lang="pl-PL" dirty="0" smtClean="0"/>
              <a:t> są bardzo dużymi liczbami.</a:t>
            </a:r>
          </a:p>
          <a:p>
            <a:pPr lvl="2"/>
            <a:r>
              <a:rPr lang="pl-PL" dirty="0" smtClean="0"/>
              <a:t>Zauważmy, że rozwinięcie dwójkowe liczby </a:t>
            </a:r>
            <a:r>
              <a:rPr lang="pl-PL" i="1" dirty="0" smtClean="0"/>
              <a:t>n</a:t>
            </a:r>
            <a:r>
              <a:rPr lang="pl-PL" dirty="0" smtClean="0"/>
              <a:t> ma postać: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>
              <a:buNone/>
            </a:pPr>
            <a:r>
              <a:rPr lang="pl-PL" dirty="0" smtClean="0"/>
              <a:t>	</a:t>
            </a:r>
          </a:p>
          <a:p>
            <a:pPr lvl="2">
              <a:buNone/>
            </a:pPr>
            <a:r>
              <a:rPr lang="pl-PL" dirty="0" smtClean="0"/>
              <a:t>	gdzie n</a:t>
            </a:r>
            <a:r>
              <a:rPr lang="pl-PL" baseline="-25000" dirty="0" smtClean="0"/>
              <a:t>i </a:t>
            </a:r>
            <a:r>
              <a:rPr lang="pl-PL" dirty="0" smtClean="0">
                <a:sym typeface="Symbol"/>
              </a:rPr>
              <a:t> {0,1} </a:t>
            </a:r>
            <a:r>
              <a:rPr lang="pl-PL" dirty="0" smtClean="0"/>
              <a:t>są cyframi rozwinięcia dwójkowego.</a:t>
            </a:r>
          </a:p>
          <a:p>
            <a:pPr lvl="2">
              <a:buNone/>
            </a:pPr>
            <a:r>
              <a:rPr lang="pl-PL" dirty="0" smtClean="0"/>
              <a:t>	Zatem</a:t>
            </a:r>
          </a:p>
          <a:p>
            <a:pPr lvl="2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Potęgowanie modulo metodą iterowanego podnoszenia do kwadratu</a:t>
            </a:r>
            <a:endParaRPr lang="pl-PL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286124"/>
            <a:ext cx="5314950" cy="904875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357826"/>
            <a:ext cx="6562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00100" y="214311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 smtClean="0">
                <a:solidFill>
                  <a:schemeClr val="bg2"/>
                </a:solidFill>
              </a:rPr>
              <a:t>Jak to działa</a:t>
            </a:r>
            <a:endParaRPr lang="pl-PL" sz="7200" b="1" dirty="0">
              <a:solidFill>
                <a:schemeClr val="bg2"/>
              </a:solidFill>
            </a:endParaRPr>
          </a:p>
        </p:txBody>
      </p:sp>
      <p:pic>
        <p:nvPicPr>
          <p:cNvPr id="9218" name="Picture 2" descr="C:\Documents and Settings\Marcin\Ustawienia lokalne\Temporary Internet Files\Content.IE5\66KP1O97\MP9003155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86124"/>
            <a:ext cx="4429156" cy="315946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Załóżmy, że </a:t>
            </a:r>
            <a:r>
              <a:rPr lang="pl-PL" i="1" dirty="0" smtClean="0"/>
              <a:t>a &lt; m </a:t>
            </a:r>
            <a:r>
              <a:rPr lang="pl-PL" dirty="0" smtClean="0"/>
              <a:t>oraz przyjmijmy, że przez </a:t>
            </a:r>
            <a:r>
              <a:rPr lang="pl-PL" i="1" dirty="0" smtClean="0"/>
              <a:t>b</a:t>
            </a:r>
            <a:r>
              <a:rPr lang="pl-PL" dirty="0" smtClean="0"/>
              <a:t> będziemy oznaczali częściowe iloczyny. Na początku </a:t>
            </a:r>
            <a:r>
              <a:rPr lang="pl-PL" i="1" dirty="0" smtClean="0"/>
              <a:t>b</a:t>
            </a:r>
            <a:r>
              <a:rPr lang="pl-PL" dirty="0" smtClean="0"/>
              <a:t> = 1. Jeżeli </a:t>
            </a:r>
            <a:r>
              <a:rPr lang="pl-PL" i="1" dirty="0" smtClean="0"/>
              <a:t>n</a:t>
            </a:r>
            <a:r>
              <a:rPr lang="pl-PL" baseline="-25000" dirty="0" smtClean="0"/>
              <a:t>0</a:t>
            </a:r>
            <a:r>
              <a:rPr lang="pl-PL" dirty="0" smtClean="0"/>
              <a:t> = 1 to zastępujemy </a:t>
            </a:r>
            <a:r>
              <a:rPr lang="pl-PL" i="1" dirty="0" smtClean="0"/>
              <a:t>b</a:t>
            </a:r>
            <a:r>
              <a:rPr lang="pl-PL" dirty="0" smtClean="0"/>
              <a:t> przez </a:t>
            </a:r>
            <a:r>
              <a:rPr lang="pl-PL" i="1" dirty="0" smtClean="0"/>
              <a:t>a</a:t>
            </a:r>
            <a:r>
              <a:rPr lang="pl-PL" dirty="0" smtClean="0"/>
              <a:t>, w przeciwnym przypadku nadal </a:t>
            </a:r>
            <a:r>
              <a:rPr lang="pl-PL" i="1" dirty="0" smtClean="0"/>
              <a:t>b</a:t>
            </a:r>
            <a:r>
              <a:rPr lang="pl-PL" dirty="0" smtClean="0"/>
              <a:t> = 1.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 Następnie liczymy </a:t>
            </a:r>
            <a:r>
              <a:rPr lang="pl-PL" i="1" dirty="0" smtClean="0"/>
              <a:t>a</a:t>
            </a:r>
            <a:r>
              <a:rPr lang="pl-PL" baseline="-25000" dirty="0" smtClean="0"/>
              <a:t>1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smtClean="0"/>
              <a:t>a</a:t>
            </a:r>
            <a:r>
              <a:rPr lang="pl-PL" baseline="30000" dirty="0" smtClean="0"/>
              <a:t>2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). 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i="1" dirty="0" smtClean="0"/>
              <a:t>n</a:t>
            </a:r>
            <a:r>
              <a:rPr lang="pl-PL" baseline="-25000" dirty="0" smtClean="0"/>
              <a:t>1</a:t>
            </a:r>
            <a:r>
              <a:rPr lang="pl-PL" dirty="0" smtClean="0"/>
              <a:t> = 1, to mnożymy </a:t>
            </a:r>
            <a:r>
              <a:rPr lang="pl-PL" i="1" dirty="0" smtClean="0"/>
              <a:t>b</a:t>
            </a:r>
            <a:r>
              <a:rPr lang="pl-PL" dirty="0" smtClean="0"/>
              <a:t> przez </a:t>
            </a:r>
            <a:r>
              <a:rPr lang="pl-PL" i="1" dirty="0" smtClean="0"/>
              <a:t>a</a:t>
            </a:r>
            <a:r>
              <a:rPr lang="pl-PL" baseline="-25000" dirty="0" smtClean="0"/>
              <a:t>1</a:t>
            </a:r>
            <a:r>
              <a:rPr lang="pl-PL" dirty="0" smtClean="0"/>
              <a:t> i redukujemy modulo</a:t>
            </a:r>
            <a:r>
              <a:rPr lang="pl-PL" i="1" dirty="0" smtClean="0"/>
              <a:t> m</a:t>
            </a:r>
            <a:r>
              <a:rPr lang="pl-PL" dirty="0" smtClean="0"/>
              <a:t>,        zaś jeśli </a:t>
            </a:r>
            <a:r>
              <a:rPr lang="pl-PL" i="1" dirty="0" smtClean="0"/>
              <a:t>n</a:t>
            </a:r>
            <a:r>
              <a:rPr lang="pl-PL" baseline="-25000" dirty="0" smtClean="0"/>
              <a:t>1</a:t>
            </a:r>
            <a:r>
              <a:rPr lang="pl-PL" dirty="0" smtClean="0"/>
              <a:t> = 0 nie zmieniamy </a:t>
            </a:r>
            <a:r>
              <a:rPr lang="pl-PL" i="1" dirty="0" smtClean="0"/>
              <a:t>b</a:t>
            </a:r>
            <a:r>
              <a:rPr lang="pl-PL" dirty="0" smtClean="0"/>
              <a:t>. 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Następnie liczymy </a:t>
            </a:r>
            <a:r>
              <a:rPr lang="pl-PL" i="1" dirty="0" smtClean="0"/>
              <a:t>a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smtClean="0"/>
              <a:t>a</a:t>
            </a:r>
            <a:r>
              <a:rPr lang="pl-PL" baseline="-25000" dirty="0" smtClean="0"/>
              <a:t>1</a:t>
            </a:r>
            <a:r>
              <a:rPr lang="pl-PL" baseline="30000" dirty="0" smtClean="0"/>
              <a:t>2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). </a:t>
            </a:r>
          </a:p>
          <a:p>
            <a:pPr marL="817562" lvl="3" indent="-457200">
              <a:buNone/>
            </a:pPr>
            <a:r>
              <a:rPr lang="pl-PL" dirty="0" smtClean="0"/>
              <a:t>	Znowu, jeśli </a:t>
            </a:r>
            <a:r>
              <a:rPr lang="pl-PL" i="1" dirty="0" smtClean="0"/>
              <a:t>n</a:t>
            </a:r>
            <a:r>
              <a:rPr lang="pl-PL" baseline="-25000" dirty="0" smtClean="0"/>
              <a:t>2</a:t>
            </a:r>
            <a:r>
              <a:rPr lang="pl-PL" dirty="0" smtClean="0"/>
              <a:t> = 1, to mnożymy</a:t>
            </a:r>
            <a:r>
              <a:rPr lang="pl-PL" i="1" dirty="0" smtClean="0"/>
              <a:t> b </a:t>
            </a:r>
            <a:r>
              <a:rPr lang="pl-PL" dirty="0" smtClean="0"/>
              <a:t>przez </a:t>
            </a:r>
            <a:r>
              <a:rPr lang="pl-PL" i="1" dirty="0" smtClean="0"/>
              <a:t>a</a:t>
            </a:r>
            <a:r>
              <a:rPr lang="pl-PL" baseline="-25000" dirty="0" smtClean="0"/>
              <a:t>2</a:t>
            </a:r>
            <a:r>
              <a:rPr lang="pl-PL" dirty="0" smtClean="0"/>
              <a:t>; 		           w przeciwnym przypadku nie zmieniamy </a:t>
            </a:r>
            <a:r>
              <a:rPr lang="pl-PL" i="1" dirty="0" smtClean="0"/>
              <a:t>b</a:t>
            </a:r>
            <a:r>
              <a:rPr lang="pl-PL" dirty="0" smtClean="0"/>
              <a:t>.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Postępując dalej w ten sposób, w </a:t>
            </a:r>
            <a:r>
              <a:rPr lang="pl-PL" i="1" dirty="0" err="1" smtClean="0"/>
              <a:t>j</a:t>
            </a:r>
            <a:r>
              <a:rPr lang="pl-PL" dirty="0" err="1" smtClean="0"/>
              <a:t>-tym</a:t>
            </a:r>
            <a:r>
              <a:rPr lang="pl-PL" dirty="0" smtClean="0"/>
              <a:t> kroku mamy obliczoną potęgę </a:t>
            </a:r>
            <a:r>
              <a:rPr lang="pl-PL" i="1" dirty="0" smtClean="0"/>
              <a:t>a</a:t>
            </a:r>
            <a:r>
              <a:rPr lang="pl-PL" baseline="-25000" dirty="0" smtClean="0"/>
              <a:t>j</a:t>
            </a:r>
            <a:r>
              <a:rPr lang="pl-PL" dirty="0" smtClean="0"/>
              <a:t> 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smtClean="0"/>
              <a:t>a</a:t>
            </a:r>
            <a:r>
              <a:rPr lang="pl-PL" baseline="30000" dirty="0" smtClean="0"/>
              <a:t>2j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).</a:t>
            </a:r>
          </a:p>
          <a:p>
            <a:pPr marL="817562" lvl="3" indent="-45720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i="1" dirty="0" err="1" smtClean="0"/>
              <a:t>n</a:t>
            </a:r>
            <a:r>
              <a:rPr lang="pl-PL" baseline="-25000" dirty="0" err="1" smtClean="0"/>
              <a:t>j</a:t>
            </a:r>
            <a:r>
              <a:rPr lang="pl-PL" dirty="0" smtClean="0"/>
              <a:t> = 1 to włączamy </a:t>
            </a:r>
            <a:r>
              <a:rPr lang="pl-PL" i="1" dirty="0" smtClean="0"/>
              <a:t>a</a:t>
            </a:r>
            <a:r>
              <a:rPr lang="pl-PL" baseline="-25000" dirty="0" smtClean="0"/>
              <a:t>j</a:t>
            </a:r>
            <a:r>
              <a:rPr lang="pl-PL" dirty="0" smtClean="0"/>
              <a:t> do iloczynu </a:t>
            </a:r>
            <a:r>
              <a:rPr lang="pl-PL" i="1" dirty="0" smtClean="0"/>
              <a:t>b</a:t>
            </a:r>
            <a:r>
              <a:rPr lang="pl-PL" dirty="0" smtClean="0"/>
              <a:t>, jeśli </a:t>
            </a:r>
            <a:r>
              <a:rPr lang="pl-PL" i="1" dirty="0" err="1" smtClean="0"/>
              <a:t>n</a:t>
            </a:r>
            <a:r>
              <a:rPr lang="pl-PL" baseline="-25000" dirty="0" err="1" smtClean="0"/>
              <a:t>j</a:t>
            </a:r>
            <a:r>
              <a:rPr lang="pl-PL" dirty="0" smtClean="0"/>
              <a:t> = 0 to </a:t>
            </a:r>
            <a:r>
              <a:rPr lang="pl-PL" i="1" dirty="0" smtClean="0"/>
              <a:t>b</a:t>
            </a:r>
            <a:r>
              <a:rPr lang="pl-PL" dirty="0" smtClean="0"/>
              <a:t> się nie zmienia. Po k −1 krokach otrzymamy </a:t>
            </a:r>
            <a:r>
              <a:rPr lang="pl-PL" i="1" dirty="0" smtClean="0"/>
              <a:t>b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smtClean="0"/>
              <a:t>a</a:t>
            </a:r>
            <a:r>
              <a:rPr lang="pl-PL" i="1" baseline="30000" dirty="0" smtClean="0"/>
              <a:t>n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m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Potęgowanie modulo metodą iterowanego podnoszenia do kwadratu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Przykład:</a:t>
            </a:r>
          </a:p>
          <a:p>
            <a:r>
              <a:rPr lang="pl-PL" dirty="0" smtClean="0"/>
              <a:t>Obliczmy 7</a:t>
            </a:r>
            <a:r>
              <a:rPr lang="pl-PL" baseline="30000" dirty="0" smtClean="0"/>
              <a:t>698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1234) = 287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Potęgowanie modulo metodą iterowanego podnoszenia do kwadratu - przykład</a:t>
            </a:r>
            <a:endParaRPr lang="pl-PL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57562"/>
            <a:ext cx="7115175" cy="227647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b="1" dirty="0" smtClean="0"/>
              <a:t>Twierdzenie</a:t>
            </a:r>
          </a:p>
          <a:p>
            <a:pPr lvl="2">
              <a:buNone/>
            </a:pPr>
            <a:r>
              <a:rPr lang="pl-PL" dirty="0" smtClean="0">
                <a:solidFill>
                  <a:srgbClr val="00B050"/>
                </a:solidFill>
              </a:rPr>
              <a:t>	Niech </a:t>
            </a:r>
            <a:r>
              <a:rPr lang="pl-PL" dirty="0" smtClean="0">
                <a:solidFill>
                  <a:srgbClr val="00B050"/>
                </a:solidFill>
                <a:sym typeface="Symbol"/>
              </a:rPr>
              <a:t></a:t>
            </a:r>
            <a:r>
              <a:rPr lang="pl-PL" dirty="0" smtClean="0">
                <a:solidFill>
                  <a:srgbClr val="00B050"/>
                </a:solidFill>
              </a:rPr>
              <a:t>(x) oznacza liczbę liczb pierwszych  x. Wtedy</a:t>
            </a:r>
          </a:p>
          <a:p>
            <a:pPr lvl="2">
              <a:buNone/>
            </a:pPr>
            <a:endParaRPr lang="pl-PL" dirty="0" smtClean="0">
              <a:solidFill>
                <a:srgbClr val="00B050"/>
              </a:solidFill>
            </a:endParaRPr>
          </a:p>
          <a:p>
            <a:pPr lvl="2">
              <a:buNone/>
            </a:pPr>
            <a:endParaRPr lang="pl-PL" dirty="0" smtClean="0">
              <a:solidFill>
                <a:srgbClr val="00B050"/>
              </a:solidFill>
            </a:endParaRPr>
          </a:p>
          <a:p>
            <a:pPr lvl="2">
              <a:buNone/>
            </a:pPr>
            <a:endParaRPr lang="pl-PL" dirty="0" smtClean="0">
              <a:solidFill>
                <a:srgbClr val="00B050"/>
              </a:solidFill>
            </a:endParaRPr>
          </a:p>
          <a:p>
            <a:pPr marL="360363" lvl="2">
              <a:buNone/>
            </a:pPr>
            <a:r>
              <a:rPr lang="pl-PL" dirty="0" smtClean="0"/>
              <a:t>	dla x ≥ 17</a:t>
            </a:r>
          </a:p>
          <a:p>
            <a:pPr marL="360363" lvl="2">
              <a:buNone/>
            </a:pPr>
            <a:endParaRPr lang="pl-PL" dirty="0" smtClean="0"/>
          </a:p>
          <a:p>
            <a:pPr marL="360363" lvl="2">
              <a:buNone/>
            </a:pPr>
            <a:endParaRPr lang="pl-PL" dirty="0" smtClean="0"/>
          </a:p>
          <a:p>
            <a:pPr lvl="2"/>
            <a:r>
              <a:rPr lang="pl-PL" dirty="0" smtClean="0"/>
              <a:t>Dla przykładu, dla x = 10</a:t>
            </a:r>
            <a:r>
              <a:rPr lang="pl-PL" baseline="30000" dirty="0" smtClean="0"/>
              <a:t>10</a:t>
            </a:r>
            <a:r>
              <a:rPr lang="pl-PL" dirty="0" smtClean="0"/>
              <a:t>, </a:t>
            </a:r>
            <a:r>
              <a:rPr lang="pl-PL" dirty="0" smtClean="0">
                <a:sym typeface="Symbol"/>
              </a:rPr>
              <a:t></a:t>
            </a:r>
            <a:r>
              <a:rPr lang="pl-PL" dirty="0" smtClean="0"/>
              <a:t>(x) = 455052511, natomiast </a:t>
            </a:r>
            <a:r>
              <a:rPr lang="pl-PL" i="1" dirty="0" smtClean="0"/>
              <a:t> </a:t>
            </a:r>
            <a:r>
              <a:rPr lang="pl-PL" dirty="0" err="1" smtClean="0">
                <a:sym typeface="Symbol"/>
              </a:rPr>
              <a:t>x</a:t>
            </a:r>
            <a:r>
              <a:rPr lang="pl-PL" dirty="0" smtClean="0">
                <a:sym typeface="Symbol"/>
              </a:rPr>
              <a:t>/</a:t>
            </a:r>
            <a:r>
              <a:rPr lang="pl-PL" dirty="0" err="1" smtClean="0">
                <a:sym typeface="Symbol"/>
              </a:rPr>
              <a:t>ln</a:t>
            </a:r>
            <a:r>
              <a:rPr lang="pl-PL" dirty="0" smtClean="0">
                <a:sym typeface="Symbol"/>
              </a:rPr>
              <a:t> </a:t>
            </a:r>
            <a:r>
              <a:rPr lang="pl-PL" dirty="0" err="1" smtClean="0">
                <a:sym typeface="Symbol"/>
              </a:rPr>
              <a:t>x</a:t>
            </a:r>
            <a:r>
              <a:rPr lang="pl-PL" i="1" dirty="0" smtClean="0"/>
              <a:t>  =</a:t>
            </a:r>
            <a:r>
              <a:rPr lang="pl-PL" dirty="0" smtClean="0"/>
              <a:t> 434294481.</a:t>
            </a:r>
            <a:r>
              <a:rPr lang="pl-PL" dirty="0" smtClean="0">
                <a:sym typeface="Symbol"/>
              </a:rPr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wystarczy liczb pierwszych?</a:t>
            </a:r>
            <a:endParaRPr lang="pl-PL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071810"/>
            <a:ext cx="2286016" cy="925292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643446"/>
            <a:ext cx="1485900" cy="676275"/>
          </a:xfrm>
          <a:prstGeom prst="rect">
            <a:avLst/>
          </a:prstGeom>
          <a:noFill/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Istnieją probabilistyczne testy pierwszości liczb, które pozwalają </a:t>
            </a:r>
            <a:r>
              <a:rPr lang="pl-PL" dirty="0" smtClean="0">
                <a:solidFill>
                  <a:schemeClr val="bg2"/>
                </a:solidFill>
              </a:rPr>
              <a:t>z dużym prawdopodobieństwem </a:t>
            </a:r>
            <a:r>
              <a:rPr lang="pl-PL" dirty="0" smtClean="0"/>
              <a:t>w skończonym czasie dać odpowiedz czy dana liczba jest pierwsza. Do tego typu testów zaliczamy:</a:t>
            </a:r>
          </a:p>
          <a:p>
            <a:pPr marL="1893888" lvl="1">
              <a:buFont typeface="Wingdings" pitchFamily="2" charset="2"/>
              <a:buChar char="ü"/>
            </a:pPr>
            <a:r>
              <a:rPr lang="pl-PL" b="1" dirty="0" smtClean="0"/>
              <a:t>Test Fermata</a:t>
            </a:r>
          </a:p>
          <a:p>
            <a:pPr marL="1893888" lvl="1">
              <a:buFont typeface="Wingdings" pitchFamily="2" charset="2"/>
              <a:buChar char="ü"/>
            </a:pPr>
            <a:r>
              <a:rPr lang="pl-PL" b="1" dirty="0" smtClean="0"/>
              <a:t>Test Millera-Rabina</a:t>
            </a:r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Testy pierwszości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Testujemy czy liczba </a:t>
            </a:r>
            <a:r>
              <a:rPr lang="pl-PL" b="1" i="1" dirty="0" smtClean="0"/>
              <a:t>n</a:t>
            </a:r>
            <a:r>
              <a:rPr lang="pl-PL" b="1" dirty="0" smtClean="0"/>
              <a:t> jest pierwsza.</a:t>
            </a:r>
          </a:p>
          <a:p>
            <a:pPr marL="514350" lvl="1" indent="-514350">
              <a:buFont typeface="+mj-lt"/>
              <a:buAutoNum type="arabicPeriod"/>
            </a:pPr>
            <a:r>
              <a:rPr lang="pl-PL" dirty="0" smtClean="0"/>
              <a:t>Wybieramy losowo liczbę </a:t>
            </a:r>
            <a:r>
              <a:rPr lang="pl-PL" i="1" dirty="0" smtClean="0"/>
              <a:t>a</a:t>
            </a:r>
            <a:r>
              <a:rPr lang="pl-PL" dirty="0" smtClean="0"/>
              <a:t> &lt; </a:t>
            </a:r>
            <a:r>
              <a:rPr lang="pl-PL" i="1" dirty="0" smtClean="0"/>
              <a:t>n</a:t>
            </a:r>
            <a:r>
              <a:rPr lang="pl-PL" dirty="0" smtClean="0"/>
              <a:t> − 1,</a:t>
            </a:r>
          </a:p>
          <a:p>
            <a:pPr marL="514350" lvl="1" indent="-514350">
              <a:buFont typeface="+mj-lt"/>
              <a:buAutoNum type="arabicPeriod"/>
            </a:pPr>
            <a:r>
              <a:rPr lang="pl-PL" dirty="0" smtClean="0"/>
              <a:t>Obliczamy </a:t>
            </a:r>
            <a:r>
              <a:rPr lang="pl-PL" i="1" dirty="0" err="1" smtClean="0"/>
              <a:t>r</a:t>
            </a:r>
            <a:r>
              <a:rPr lang="pl-PL" i="1" dirty="0" smtClean="0"/>
              <a:t> = a</a:t>
            </a:r>
            <a:r>
              <a:rPr lang="pl-PL" i="1" baseline="30000" dirty="0" smtClean="0"/>
              <a:t>n−1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</a:t>
            </a:r>
          </a:p>
          <a:p>
            <a:pPr marL="514350" lvl="1" indent="-514350">
              <a:buFont typeface="+mj-lt"/>
              <a:buAutoNum type="arabicPeriod"/>
            </a:pPr>
            <a:r>
              <a:rPr lang="pl-PL" dirty="0" smtClean="0"/>
              <a:t>Jeśli </a:t>
            </a:r>
            <a:r>
              <a:rPr lang="pl-PL" dirty="0" err="1" smtClean="0"/>
              <a:t>r</a:t>
            </a:r>
            <a:r>
              <a:rPr lang="pl-PL" dirty="0" smtClean="0"/>
              <a:t> ≠ 1 to </a:t>
            </a:r>
            <a:r>
              <a:rPr lang="pl-PL" i="1" dirty="0" smtClean="0"/>
              <a:t>n</a:t>
            </a:r>
            <a:r>
              <a:rPr lang="pl-PL" dirty="0" smtClean="0"/>
              <a:t> jest liczbą złożoną.</a:t>
            </a:r>
          </a:p>
          <a:p>
            <a:pPr marL="514350" lvl="1" indent="-514350">
              <a:buFont typeface="+mj-lt"/>
              <a:buAutoNum type="arabicPeriod"/>
            </a:pPr>
            <a:r>
              <a:rPr lang="pl-PL" dirty="0" smtClean="0"/>
              <a:t>Test przeprowadzamy </a:t>
            </a:r>
            <a:r>
              <a:rPr lang="pl-PL" i="1" dirty="0" err="1" smtClean="0"/>
              <a:t>t</a:t>
            </a:r>
            <a:r>
              <a:rPr lang="pl-PL" dirty="0" err="1" smtClean="0"/>
              <a:t>-krotnie,</a:t>
            </a:r>
            <a:r>
              <a:rPr lang="pl-PL" i="1" dirty="0" err="1" smtClean="0"/>
              <a:t>t</a:t>
            </a:r>
            <a:r>
              <a:rPr lang="pl-PL" dirty="0" smtClean="0"/>
              <a:t> ≥ 1.</a:t>
            </a:r>
          </a:p>
          <a:p>
            <a:pPr marL="514350" lvl="1" indent="-514350">
              <a:buFont typeface="+mj-lt"/>
              <a:buAutoNum type="arabicPeriod"/>
            </a:pPr>
            <a:r>
              <a:rPr lang="pl-PL" dirty="0" smtClean="0"/>
              <a:t>Jeśli wszystkie testy wypadną pomyślnie, tzn.   </a:t>
            </a:r>
            <a:r>
              <a:rPr lang="pl-PL" i="1" dirty="0" err="1" smtClean="0"/>
              <a:t>r</a:t>
            </a:r>
            <a:r>
              <a:rPr lang="pl-PL" dirty="0" smtClean="0"/>
              <a:t> = 1, to liczbę uznajemy za pierwszą, choć może tak nie być.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pl-PL" dirty="0" smtClean="0"/>
              <a:t>Test Fermata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Testujemy czy liczba </a:t>
            </a:r>
            <a:r>
              <a:rPr lang="pl-PL" b="1" i="1" dirty="0" smtClean="0"/>
              <a:t>n</a:t>
            </a:r>
            <a:r>
              <a:rPr lang="pl-PL" b="1" dirty="0" smtClean="0"/>
              <a:t> jest pierwsza</a:t>
            </a:r>
            <a:r>
              <a:rPr lang="pl-PL" dirty="0" smtClean="0"/>
              <a:t>. </a:t>
            </a:r>
          </a:p>
          <a:p>
            <a:pPr marL="515937" lvl="2" indent="-514350">
              <a:buFont typeface="+mj-lt"/>
              <a:buAutoNum type="arabicPeriod"/>
            </a:pPr>
            <a:r>
              <a:rPr lang="pl-PL" dirty="0" smtClean="0"/>
              <a:t>Piszemy n−1 = 2</a:t>
            </a:r>
            <a:r>
              <a:rPr lang="pl-PL" baseline="40000" dirty="0" smtClean="0"/>
              <a:t>s</a:t>
            </a:r>
            <a:r>
              <a:rPr lang="pl-PL" i="1" dirty="0" smtClean="0"/>
              <a:t>r</a:t>
            </a:r>
            <a:r>
              <a:rPr lang="pl-PL" dirty="0" smtClean="0"/>
              <a:t>,gdzie </a:t>
            </a:r>
            <a:r>
              <a:rPr lang="pl-PL" i="1" dirty="0" err="1" smtClean="0"/>
              <a:t>r</a:t>
            </a:r>
            <a:r>
              <a:rPr lang="pl-PL" dirty="0" smtClean="0"/>
              <a:t> jest nieparzyste.</a:t>
            </a:r>
          </a:p>
          <a:p>
            <a:pPr marL="515937" lvl="2" indent="-514350">
              <a:buFont typeface="+mj-lt"/>
              <a:buAutoNum type="arabicPeriod"/>
            </a:pPr>
            <a:r>
              <a:rPr lang="pl-PL" dirty="0" smtClean="0"/>
              <a:t>Wybieramy losowo liczbę </a:t>
            </a:r>
            <a:r>
              <a:rPr lang="pl-PL" i="1" dirty="0" smtClean="0"/>
              <a:t>a</a:t>
            </a:r>
            <a:r>
              <a:rPr lang="pl-PL" dirty="0" smtClean="0"/>
              <a:t>, 1 &lt; </a:t>
            </a:r>
            <a:r>
              <a:rPr lang="pl-PL" i="1" dirty="0" smtClean="0"/>
              <a:t>a &lt; n </a:t>
            </a:r>
            <a:r>
              <a:rPr lang="pl-PL" dirty="0" smtClean="0"/>
              <a:t>− 1.</a:t>
            </a:r>
          </a:p>
          <a:p>
            <a:pPr marL="515937" lvl="2" indent="-514350">
              <a:buFont typeface="+mj-lt"/>
              <a:buAutoNum type="arabicPeriod"/>
            </a:pPr>
            <a:r>
              <a:rPr lang="pl-PL" dirty="0" smtClean="0"/>
              <a:t>Obliczamy </a:t>
            </a:r>
            <a:r>
              <a:rPr lang="pl-PL" i="1" dirty="0" smtClean="0"/>
              <a:t>b = a</a:t>
            </a:r>
            <a:r>
              <a:rPr lang="pl-PL" i="1" baseline="30000" dirty="0" smtClean="0"/>
              <a:t>r</a:t>
            </a:r>
            <a:r>
              <a:rPr lang="pl-PL" i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). </a:t>
            </a:r>
          </a:p>
          <a:p>
            <a:pPr marL="515937" lvl="2" indent="-514350">
              <a:buFont typeface="+mj-lt"/>
              <a:buAutoNum type="arabicPeriod"/>
            </a:pPr>
            <a:r>
              <a:rPr lang="pl-PL" dirty="0" smtClean="0"/>
              <a:t>Jeśli b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±1(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 to uznajemy, że </a:t>
            </a:r>
            <a:r>
              <a:rPr lang="pl-PL" i="1" dirty="0" smtClean="0"/>
              <a:t>n </a:t>
            </a:r>
            <a:r>
              <a:rPr lang="pl-PL" dirty="0" smtClean="0"/>
              <a:t>jest pierwsza.       W przeciwnym przypadku obliczamy                               </a:t>
            </a:r>
            <a:r>
              <a:rPr lang="pl-PL" i="1" dirty="0" smtClean="0"/>
              <a:t>a</a:t>
            </a:r>
            <a:r>
              <a:rPr lang="pl-PL" baseline="30000" dirty="0" smtClean="0"/>
              <a:t>2</a:t>
            </a:r>
            <a:r>
              <a:rPr lang="pl-PL" baseline="48000" dirty="0" smtClean="0"/>
              <a:t>j</a:t>
            </a:r>
            <a:r>
              <a:rPr lang="pl-PL" baseline="30000" dirty="0" smtClean="0"/>
              <a:t>r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 dla 0 &lt; j &lt; s. </a:t>
            </a:r>
          </a:p>
          <a:p>
            <a:pPr marL="515937" lvl="2" indent="-514350">
              <a:buFont typeface="+mj-lt"/>
              <a:buAutoNum type="arabicPeriod"/>
            </a:pPr>
            <a:r>
              <a:rPr lang="pl-PL" dirty="0" smtClean="0"/>
              <a:t>Jeśli dla pewnego j &lt; s otrzymamy   </a:t>
            </a:r>
            <a:r>
              <a:rPr lang="pl-PL" i="1" dirty="0" smtClean="0"/>
              <a:t>a</a:t>
            </a:r>
            <a:r>
              <a:rPr lang="pl-PL" baseline="30000" dirty="0" smtClean="0"/>
              <a:t>2</a:t>
            </a:r>
            <a:r>
              <a:rPr lang="pl-PL" baseline="48000" dirty="0" smtClean="0"/>
              <a:t>j</a:t>
            </a:r>
            <a:r>
              <a:rPr lang="pl-PL" baseline="30000" dirty="0" smtClean="0"/>
              <a:t>r  </a:t>
            </a:r>
            <a:r>
              <a:rPr lang="pl-PL" dirty="0" smtClean="0">
                <a:sym typeface="Symbol"/>
              </a:rPr>
              <a:t></a:t>
            </a:r>
            <a:r>
              <a:rPr lang="pl-PL" baseline="30000" dirty="0" smtClean="0"/>
              <a:t>   </a:t>
            </a:r>
            <a:r>
              <a:rPr lang="pl-PL" dirty="0" smtClean="0"/>
              <a:t>−1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  to uznajemy, że liczba </a:t>
            </a:r>
            <a:r>
              <a:rPr lang="pl-PL" i="1" dirty="0" smtClean="0"/>
              <a:t>n</a:t>
            </a:r>
            <a:r>
              <a:rPr lang="pl-PL" dirty="0" smtClean="0"/>
              <a:t> jest pierwsza.</a:t>
            </a:r>
          </a:p>
          <a:p>
            <a:pPr marL="458787" lvl="2" indent="-457200">
              <a:buFont typeface="+mj-lt"/>
              <a:buAutoNum type="arabicPeriod"/>
            </a:pPr>
            <a:r>
              <a:rPr lang="pl-PL" dirty="0" smtClean="0"/>
              <a:t>W przeciwnym przypadku liczba </a:t>
            </a:r>
            <a:r>
              <a:rPr lang="pl-PL" i="1" dirty="0" smtClean="0"/>
              <a:t>n</a:t>
            </a:r>
            <a:r>
              <a:rPr lang="pl-PL" dirty="0" smtClean="0"/>
              <a:t> jest złożona. Test przeprowadzamy </a:t>
            </a:r>
            <a:r>
              <a:rPr lang="pl-PL" i="1" dirty="0" err="1" smtClean="0"/>
              <a:t>t-</a:t>
            </a:r>
            <a:r>
              <a:rPr lang="pl-PL" dirty="0" err="1" smtClean="0"/>
              <a:t>krotnie</a:t>
            </a:r>
            <a:r>
              <a:rPr lang="pl-PL" dirty="0" smtClean="0"/>
              <a:t> losując rożne </a:t>
            </a:r>
            <a:r>
              <a:rPr lang="pl-PL" i="1" dirty="0" smtClean="0"/>
              <a:t>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Millera-Rabina</a:t>
            </a:r>
            <a:endParaRPr lang="pl-PL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Reszty kwadratowe w</a:t>
            </a:r>
          </a:p>
          <a:p>
            <a:pPr lvl="3">
              <a:buFont typeface="Arial" pitchFamily="34" charset="0"/>
              <a:buChar char="•"/>
            </a:pPr>
            <a:r>
              <a:rPr lang="pl-PL" dirty="0" smtClean="0"/>
              <a:t>Oznaczmy przez </a:t>
            </a:r>
            <a:r>
              <a:rPr lang="pl-PL" dirty="0" err="1" smtClean="0"/>
              <a:t>Z</a:t>
            </a:r>
            <a:r>
              <a:rPr lang="pl-PL" baseline="-25000" dirty="0" err="1" smtClean="0"/>
              <a:t>p</a:t>
            </a:r>
            <a:r>
              <a:rPr lang="pl-PL" sz="800" dirty="0" smtClean="0"/>
              <a:t> </a:t>
            </a:r>
            <a:r>
              <a:rPr lang="pl-PL" dirty="0" smtClean="0"/>
              <a:t>= {0, 1, 2, . . . , </a:t>
            </a:r>
            <a:r>
              <a:rPr lang="pl-PL" i="1" dirty="0" smtClean="0"/>
              <a:t>p</a:t>
            </a:r>
            <a:r>
              <a:rPr lang="pl-PL" dirty="0" smtClean="0"/>
              <a:t> − 1} zbiór reszt modulo </a:t>
            </a:r>
            <a:r>
              <a:rPr lang="pl-PL" i="1" dirty="0" smtClean="0"/>
              <a:t>p</a:t>
            </a:r>
            <a:r>
              <a:rPr lang="pl-PL" dirty="0" smtClean="0"/>
              <a:t>, gdzie </a:t>
            </a:r>
            <a:r>
              <a:rPr lang="pl-PL" i="1" dirty="0" smtClean="0"/>
              <a:t>p</a:t>
            </a:r>
            <a:r>
              <a:rPr lang="pl-PL" dirty="0" smtClean="0"/>
              <a:t> &gt; 2 jest nieparzystą liczbą pierwszą;                            np. Z</a:t>
            </a:r>
            <a:r>
              <a:rPr lang="pl-PL" baseline="-25000" dirty="0" smtClean="0"/>
              <a:t>11</a:t>
            </a:r>
            <a:r>
              <a:rPr lang="pl-PL" sz="800" dirty="0" smtClean="0"/>
              <a:t> </a:t>
            </a:r>
            <a:r>
              <a:rPr lang="pl-PL" dirty="0" smtClean="0"/>
              <a:t>= {0, 1, 2, 3, 4, 5, 6, 7, 8, 9, 10}</a:t>
            </a:r>
          </a:p>
          <a:p>
            <a:pPr lvl="3">
              <a:buFont typeface="Arial" pitchFamily="34" charset="0"/>
              <a:buChar char="•"/>
            </a:pPr>
            <a:r>
              <a:rPr lang="pl-PL" dirty="0" smtClean="0"/>
              <a:t>Przez      będziemy oznaczali zbiór niezerowych elementów zbioru </a:t>
            </a:r>
            <a:r>
              <a:rPr lang="pl-PL" dirty="0" err="1" smtClean="0"/>
              <a:t>Z</a:t>
            </a:r>
            <a:r>
              <a:rPr lang="pl-PL" baseline="-25000" dirty="0" err="1" smtClean="0"/>
              <a:t>p</a:t>
            </a:r>
            <a:r>
              <a:rPr lang="pl-PL" dirty="0" smtClean="0"/>
              <a:t>, a więc np.      = {1, 2, 3, 4, 5, 6, 7, 8, 9, 10}</a:t>
            </a:r>
          </a:p>
          <a:p>
            <a:pPr lvl="3">
              <a:buFont typeface="Arial" pitchFamily="34" charset="0"/>
              <a:buChar char="•"/>
            </a:pPr>
            <a:r>
              <a:rPr lang="pl-PL" dirty="0" smtClean="0"/>
              <a:t>W zbiorze      szukamy takich elementów, które są kwadratami innych elementów, tzn. spełniona jest kongruencja                      x</a:t>
            </a:r>
            <a:r>
              <a:rPr lang="pl-PL" baseline="30000" dirty="0" smtClean="0"/>
              <a:t>2 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i="1" dirty="0" smtClean="0"/>
              <a:t>a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), dla {</a:t>
            </a:r>
            <a:r>
              <a:rPr lang="pl-PL" i="1" dirty="0" smtClean="0"/>
              <a:t>x, a</a:t>
            </a:r>
            <a:r>
              <a:rPr lang="pl-PL" dirty="0" smtClean="0"/>
              <a:t>} </a:t>
            </a:r>
            <a:r>
              <a:rPr lang="pl-PL" dirty="0" smtClean="0">
                <a:sym typeface="Symbol"/>
              </a:rPr>
              <a:t></a:t>
            </a:r>
            <a:endParaRPr lang="pl-PL" dirty="0" smtClean="0"/>
          </a:p>
          <a:p>
            <a:pPr lvl="3">
              <a:buFont typeface="Arial" pitchFamily="34" charset="0"/>
              <a:buChar char="•"/>
            </a:pPr>
            <a:endParaRPr lang="pl-PL" dirty="0" smtClean="0"/>
          </a:p>
          <a:p>
            <a:pPr lvl="3">
              <a:buFont typeface="Arial" pitchFamily="34" charset="0"/>
              <a:buChar char="•"/>
            </a:pPr>
            <a:r>
              <a:rPr lang="pl-PL" dirty="0" smtClean="0">
                <a:solidFill>
                  <a:srgbClr val="7030A0"/>
                </a:solidFill>
              </a:rPr>
              <a:t>Liczby </a:t>
            </a:r>
            <a:r>
              <a:rPr lang="pl-PL" i="1" dirty="0" smtClean="0">
                <a:solidFill>
                  <a:srgbClr val="7030A0"/>
                </a:solidFill>
              </a:rPr>
              <a:t>a</a:t>
            </a:r>
            <a:r>
              <a:rPr lang="pl-PL" dirty="0" smtClean="0">
                <a:solidFill>
                  <a:srgbClr val="7030A0"/>
                </a:solidFill>
              </a:rPr>
              <a:t>, które są kwadratami nazywamy </a:t>
            </a:r>
            <a:r>
              <a:rPr lang="pl-PL" b="1" dirty="0" smtClean="0">
                <a:solidFill>
                  <a:srgbClr val="7030A0"/>
                </a:solidFill>
              </a:rPr>
              <a:t>resztami kwadratowymi modulo </a:t>
            </a:r>
            <a:r>
              <a:rPr lang="pl-PL" b="1" i="1" dirty="0" smtClean="0">
                <a:solidFill>
                  <a:srgbClr val="7030A0"/>
                </a:solidFill>
              </a:rPr>
              <a:t>p</a:t>
            </a:r>
            <a:r>
              <a:rPr lang="pl-PL" dirty="0" smtClean="0">
                <a:solidFill>
                  <a:srgbClr val="7030A0"/>
                </a:solidFill>
              </a:rPr>
              <a:t>, zaś pozostałe elementy nazywamy </a:t>
            </a:r>
            <a:r>
              <a:rPr lang="pl-PL" b="1" dirty="0" err="1" smtClean="0">
                <a:solidFill>
                  <a:srgbClr val="7030A0"/>
                </a:solidFill>
              </a:rPr>
              <a:t>nieresztami</a:t>
            </a:r>
            <a:r>
              <a:rPr lang="pl-PL" dirty="0" smtClean="0">
                <a:solidFill>
                  <a:srgbClr val="7030A0"/>
                </a:solidFill>
              </a:rPr>
              <a:t>.</a:t>
            </a:r>
            <a:endParaRPr lang="pl-PL" i="1" dirty="0">
              <a:solidFill>
                <a:srgbClr val="7030A0"/>
              </a:solidFill>
              <a:latin typeface="Castellar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Reszty kwadratowe w </a:t>
            </a:r>
            <a:endParaRPr lang="pl-PL" dirty="0">
              <a:latin typeface="Castellar" pitchFamily="18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928670"/>
            <a:ext cx="428625" cy="600075"/>
          </a:xfrm>
          <a:prstGeom prst="rect">
            <a:avLst/>
          </a:prstGeom>
          <a:noFill/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928802"/>
            <a:ext cx="323850" cy="447675"/>
          </a:xfrm>
          <a:prstGeom prst="rect">
            <a:avLst/>
          </a:prstGeom>
          <a:noFill/>
        </p:spPr>
      </p:pic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357562"/>
            <a:ext cx="276225" cy="371475"/>
          </a:xfrm>
          <a:prstGeom prst="rect">
            <a:avLst/>
          </a:prstGeom>
          <a:noFill/>
        </p:spPr>
      </p:pic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138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643314"/>
            <a:ext cx="361950" cy="342900"/>
          </a:xfrm>
          <a:prstGeom prst="rect">
            <a:avLst/>
          </a:prstGeom>
          <a:noFill/>
        </p:spPr>
      </p:pic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1392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000504"/>
            <a:ext cx="276225" cy="371475"/>
          </a:xfrm>
          <a:prstGeom prst="rect">
            <a:avLst/>
          </a:prstGeom>
          <a:noFill/>
        </p:spPr>
      </p:pic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643446"/>
            <a:ext cx="276225" cy="3714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Weźmy      i policzmy x</a:t>
            </a:r>
            <a:r>
              <a:rPr lang="pl-PL" baseline="30000" dirty="0" smtClean="0"/>
              <a:t>2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11) dla wszystkich </a:t>
            </a:r>
            <a:r>
              <a:rPr lang="pl-PL" i="1" dirty="0" smtClean="0"/>
              <a:t>x</a:t>
            </a:r>
            <a:r>
              <a:rPr lang="pl-PL" dirty="0" smtClean="0"/>
              <a:t>, mamy wtedy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r>
              <a:rPr lang="pl-PL" b="1" dirty="0" smtClean="0"/>
              <a:t>Resztami kwadratowymi </a:t>
            </a:r>
            <a:r>
              <a:rPr lang="pl-PL" dirty="0" smtClean="0"/>
              <a:t>w      </a:t>
            </a:r>
            <a:r>
              <a:rPr lang="pl-PL" sz="1200" dirty="0" smtClean="0"/>
              <a:t> </a:t>
            </a:r>
            <a:r>
              <a:rPr lang="pl-PL" dirty="0" smtClean="0"/>
              <a:t>są więc liczby                   {1, 3, 4, 5, 9}, </a:t>
            </a:r>
          </a:p>
          <a:p>
            <a:pPr lvl="2"/>
            <a:r>
              <a:rPr lang="pl-PL" dirty="0" smtClean="0"/>
              <a:t>a pozostałe liczby {2, 6, 7, 8, 10} są </a:t>
            </a:r>
            <a:r>
              <a:rPr lang="pl-PL" b="1" dirty="0" err="1" smtClean="0"/>
              <a:t>nieresztami</a:t>
            </a:r>
            <a:r>
              <a:rPr lang="pl-PL" b="1" dirty="0" smtClean="0"/>
              <a:t>.</a:t>
            </a: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Reszty kwadratowe w     - przykład</a:t>
            </a:r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928670"/>
            <a:ext cx="428625" cy="600075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928802"/>
            <a:ext cx="323850" cy="447675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71810"/>
            <a:ext cx="5238750" cy="126682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929198"/>
            <a:ext cx="438150" cy="409575"/>
          </a:xfrm>
          <a:prstGeom prst="rect">
            <a:avLst/>
          </a:prstGeom>
          <a:noFill/>
        </p:spPr>
      </p:pic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Niech </a:t>
            </a:r>
            <a:r>
              <a:rPr lang="pl-PL" i="1" dirty="0" smtClean="0"/>
              <a:t>a</a:t>
            </a:r>
            <a:r>
              <a:rPr lang="pl-PL" dirty="0" smtClean="0"/>
              <a:t> będzie liczba całkowitą zaś </a:t>
            </a:r>
            <a:r>
              <a:rPr lang="pl-PL" i="1" dirty="0" smtClean="0"/>
              <a:t>p</a:t>
            </a:r>
            <a:r>
              <a:rPr lang="pl-PL" dirty="0" smtClean="0"/>
              <a:t> &gt; 2 liczbą pierwszą; symbol </a:t>
            </a:r>
            <a:r>
              <a:rPr lang="pl-PL" dirty="0" err="1" smtClean="0"/>
              <a:t>Legendre’a</a:t>
            </a:r>
            <a:r>
              <a:rPr lang="pl-PL" dirty="0" smtClean="0"/>
              <a:t> definiujemy</a:t>
            </a:r>
          </a:p>
          <a:p>
            <a:pPr lvl="2"/>
            <a:endParaRPr lang="pl-PL" dirty="0" smtClean="0"/>
          </a:p>
          <a:p>
            <a:pPr marL="2678113" lvl="2" indent="-7938">
              <a:buNone/>
            </a:pPr>
            <a:r>
              <a:rPr lang="pl-PL" sz="2000" dirty="0" smtClean="0"/>
              <a:t>0,   jeśli </a:t>
            </a:r>
            <a:r>
              <a:rPr lang="pl-PL" sz="2000" i="1" dirty="0" err="1" smtClean="0"/>
              <a:t>p</a:t>
            </a:r>
            <a:r>
              <a:rPr lang="pl-PL" sz="2000" dirty="0" err="1" smtClean="0">
                <a:sym typeface="Symbol"/>
              </a:rPr>
              <a:t></a:t>
            </a:r>
            <a:r>
              <a:rPr lang="pl-PL" sz="2000" i="1" dirty="0" err="1" smtClean="0">
                <a:sym typeface="Symbol"/>
              </a:rPr>
              <a:t>a</a:t>
            </a:r>
            <a:r>
              <a:rPr lang="pl-PL" sz="2000" dirty="0" smtClean="0"/>
              <a:t>  </a:t>
            </a:r>
          </a:p>
          <a:p>
            <a:pPr marL="2678113" lvl="2" indent="-7938">
              <a:buNone/>
            </a:pPr>
            <a:r>
              <a:rPr lang="pl-PL" sz="2000" dirty="0" smtClean="0"/>
              <a:t>1,   jeśli </a:t>
            </a:r>
            <a:r>
              <a:rPr lang="pl-PL" sz="2000" i="1" dirty="0" smtClean="0"/>
              <a:t>a</a:t>
            </a:r>
            <a:r>
              <a:rPr lang="pl-PL" sz="2000" dirty="0" smtClean="0"/>
              <a:t> jest </a:t>
            </a:r>
            <a:r>
              <a:rPr lang="pl-PL" sz="2000" b="1" i="1" dirty="0" smtClean="0"/>
              <a:t>resztą kwadratową </a:t>
            </a:r>
            <a:r>
              <a:rPr lang="pl-PL" sz="2000" i="1" dirty="0" smtClean="0"/>
              <a:t>modulo p</a:t>
            </a:r>
          </a:p>
          <a:p>
            <a:pPr marL="2589213" lvl="2" indent="-7938">
              <a:buNone/>
            </a:pPr>
            <a:r>
              <a:rPr lang="pl-PL" sz="2000" i="1" dirty="0" smtClean="0"/>
              <a:t>-1,   </a:t>
            </a:r>
            <a:r>
              <a:rPr lang="pl-PL" sz="2000" dirty="0" smtClean="0"/>
              <a:t>jeśli </a:t>
            </a:r>
            <a:r>
              <a:rPr lang="pl-PL" sz="2000" i="1" dirty="0" smtClean="0"/>
              <a:t>a</a:t>
            </a:r>
            <a:r>
              <a:rPr lang="pl-PL" sz="2000" dirty="0" smtClean="0"/>
              <a:t> jest </a:t>
            </a:r>
            <a:r>
              <a:rPr lang="pl-PL" sz="2000" b="1" i="1" dirty="0" err="1" smtClean="0"/>
              <a:t>nieresztą</a:t>
            </a:r>
            <a:r>
              <a:rPr lang="pl-PL" sz="2000" i="1" dirty="0" smtClean="0"/>
              <a:t> modulo p</a:t>
            </a:r>
          </a:p>
          <a:p>
            <a:pPr marL="354013" lvl="2" indent="-354013"/>
            <a:endParaRPr lang="pl-PL" dirty="0" smtClean="0"/>
          </a:p>
          <a:p>
            <a:pPr marL="354013" lvl="2" indent="-354013"/>
            <a:r>
              <a:rPr lang="pl-PL" b="1" dirty="0" smtClean="0"/>
              <a:t>Twierdzenie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Symbol </a:t>
            </a:r>
            <a:r>
              <a:rPr lang="pl-PL" dirty="0" err="1" smtClean="0"/>
              <a:t>Legendre’a</a:t>
            </a:r>
            <a:endParaRPr lang="pl-PL" dirty="0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357562"/>
            <a:ext cx="790575" cy="752475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Nawias klamrowy otwierający 6"/>
          <p:cNvSpPr/>
          <p:nvPr/>
        </p:nvSpPr>
        <p:spPr>
          <a:xfrm>
            <a:off x="2786050" y="3143248"/>
            <a:ext cx="428628" cy="1071570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5" y="5214950"/>
            <a:ext cx="3415085" cy="1000132"/>
          </a:xfrm>
          <a:prstGeom prst="rect">
            <a:avLst/>
          </a:prstGeom>
          <a:noFill/>
        </p:spPr>
      </p:pic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65225" lvl="2" indent="-1163638">
              <a:buNone/>
            </a:pPr>
            <a:r>
              <a:rPr lang="pl-PL" dirty="0" smtClean="0"/>
              <a:t>1.	zależy tylko od </a:t>
            </a:r>
            <a:r>
              <a:rPr lang="pl-PL" i="1" dirty="0" smtClean="0"/>
              <a:t>a</a:t>
            </a:r>
            <a:r>
              <a:rPr lang="pl-PL" dirty="0" smtClean="0"/>
              <a:t> modulo </a:t>
            </a:r>
            <a:r>
              <a:rPr lang="pl-PL" i="1" dirty="0" smtClean="0"/>
              <a:t>p</a:t>
            </a:r>
            <a:r>
              <a:rPr lang="pl-PL" dirty="0" smtClean="0"/>
              <a:t> </a:t>
            </a:r>
          </a:p>
          <a:p>
            <a:pPr marL="1165225" lvl="2" indent="-1163638">
              <a:buAutoNum type="arabicPeriod"/>
            </a:pPr>
            <a:endParaRPr lang="pl-PL" dirty="0" smtClean="0"/>
          </a:p>
          <a:p>
            <a:pPr marL="0" lvl="2" indent="1588">
              <a:buNone/>
            </a:pPr>
            <a:r>
              <a:rPr lang="pl-PL" dirty="0" smtClean="0"/>
              <a:t>2.</a:t>
            </a:r>
          </a:p>
          <a:p>
            <a:pPr marL="0" lvl="2" indent="1588">
              <a:buNone/>
            </a:pPr>
            <a:endParaRPr lang="pl-PL" dirty="0" smtClean="0"/>
          </a:p>
          <a:p>
            <a:pPr marL="2330450" lvl="2" indent="-2328863">
              <a:buNone/>
            </a:pPr>
            <a:r>
              <a:rPr lang="pl-PL" dirty="0" smtClean="0"/>
              <a:t>3.	jeśli NWD(</a:t>
            </a:r>
            <a:r>
              <a:rPr lang="pl-PL" i="1" dirty="0" err="1" smtClean="0"/>
              <a:t>b,p</a:t>
            </a:r>
            <a:r>
              <a:rPr lang="pl-PL" dirty="0" smtClean="0"/>
              <a:t>) = 1 </a:t>
            </a:r>
          </a:p>
          <a:p>
            <a:pPr marL="0" lvl="2" indent="1588">
              <a:buNone/>
            </a:pPr>
            <a:endParaRPr lang="pl-PL" dirty="0" smtClean="0"/>
          </a:p>
          <a:p>
            <a:pPr marL="1798638" lvl="2" indent="-1797050">
              <a:buAutoNum type="arabicPeriod" startAt="4"/>
            </a:pPr>
            <a:r>
              <a:rPr lang="pl-PL" dirty="0" smtClean="0"/>
              <a:t>oraz  </a:t>
            </a:r>
          </a:p>
          <a:p>
            <a:pPr marL="1798638" lvl="2" indent="-1797050">
              <a:buAutoNum type="arabicPeriod" startAt="4"/>
            </a:pPr>
            <a:endParaRPr lang="pl-PL" sz="2000" dirty="0" smtClean="0"/>
          </a:p>
          <a:p>
            <a:pPr marL="442913" lvl="2" indent="-441325">
              <a:buNone/>
            </a:pPr>
            <a:r>
              <a:rPr lang="pl-PL" b="1" dirty="0" smtClean="0"/>
              <a:t>Twierdzenie</a:t>
            </a:r>
          </a:p>
          <a:p>
            <a:pPr marL="3760788" lvl="1" indent="0"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1</a:t>
            </a:r>
            <a:r>
              <a:rPr lang="pl-PL" sz="2400" dirty="0" smtClean="0">
                <a:solidFill>
                  <a:srgbClr val="00B050"/>
                </a:solidFill>
              </a:rPr>
              <a:t>,   jeśli </a:t>
            </a:r>
            <a:r>
              <a:rPr lang="pl-PL" sz="2400" i="1" dirty="0" smtClean="0">
                <a:solidFill>
                  <a:srgbClr val="00B050"/>
                </a:solidFill>
              </a:rPr>
              <a:t>p</a:t>
            </a:r>
            <a:r>
              <a:rPr lang="pl-PL" sz="2400" dirty="0" smtClean="0">
                <a:solidFill>
                  <a:srgbClr val="00B050"/>
                </a:solidFill>
              </a:rPr>
              <a:t>  </a:t>
            </a:r>
            <a:r>
              <a:rPr lang="pl-PL" sz="2400" dirty="0" smtClean="0">
                <a:solidFill>
                  <a:srgbClr val="00B050"/>
                </a:solidFill>
                <a:sym typeface="Symbol"/>
              </a:rPr>
              <a:t></a:t>
            </a:r>
            <a:r>
              <a:rPr lang="pl-PL" sz="2400" dirty="0" smtClean="0">
                <a:solidFill>
                  <a:srgbClr val="00B050"/>
                </a:solidFill>
              </a:rPr>
              <a:t>   ±1  (</a:t>
            </a:r>
            <a:r>
              <a:rPr lang="pl-PL" sz="2400" dirty="0" err="1" smtClean="0">
                <a:solidFill>
                  <a:srgbClr val="00B050"/>
                </a:solidFill>
              </a:rPr>
              <a:t>mod</a:t>
            </a:r>
            <a:r>
              <a:rPr lang="pl-PL" sz="2400" dirty="0" smtClean="0">
                <a:solidFill>
                  <a:srgbClr val="00B050"/>
                </a:solidFill>
              </a:rPr>
              <a:t> 8)</a:t>
            </a:r>
          </a:p>
          <a:p>
            <a:pPr marL="3671888" lvl="1" indent="0"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-1,   </a:t>
            </a:r>
            <a:r>
              <a:rPr lang="pl-PL" sz="2400" dirty="0" smtClean="0">
                <a:solidFill>
                  <a:srgbClr val="00B050"/>
                </a:solidFill>
              </a:rPr>
              <a:t>jeśli p</a:t>
            </a:r>
            <a:r>
              <a:rPr lang="pl-PL" sz="2400" b="1" dirty="0" smtClean="0">
                <a:solidFill>
                  <a:srgbClr val="00B050"/>
                </a:solidFill>
              </a:rPr>
              <a:t>  </a:t>
            </a:r>
            <a:r>
              <a:rPr lang="pl-PL" sz="2400" b="1" dirty="0" smtClean="0">
                <a:solidFill>
                  <a:srgbClr val="00B050"/>
                </a:solidFill>
                <a:sym typeface="Symbol"/>
              </a:rPr>
              <a:t></a:t>
            </a:r>
            <a:r>
              <a:rPr lang="pl-PL" sz="2400" b="1" dirty="0" smtClean="0">
                <a:solidFill>
                  <a:srgbClr val="00B050"/>
                </a:solidFill>
              </a:rPr>
              <a:t>   </a:t>
            </a:r>
            <a:r>
              <a:rPr lang="pl-PL" sz="2400" dirty="0" smtClean="0">
                <a:solidFill>
                  <a:srgbClr val="00B050"/>
                </a:solidFill>
              </a:rPr>
              <a:t>±3  (</a:t>
            </a:r>
            <a:r>
              <a:rPr lang="pl-PL" sz="2400" dirty="0" err="1" smtClean="0">
                <a:solidFill>
                  <a:srgbClr val="00B050"/>
                </a:solidFill>
              </a:rPr>
              <a:t>mod</a:t>
            </a:r>
            <a:r>
              <a:rPr lang="pl-PL" sz="2400" dirty="0" smtClean="0">
                <a:solidFill>
                  <a:srgbClr val="00B050"/>
                </a:solidFill>
              </a:rPr>
              <a:t> 8)</a:t>
            </a:r>
            <a:endParaRPr lang="pl-PL" sz="2400" b="1" dirty="0" smtClean="0">
              <a:solidFill>
                <a:srgbClr val="00B050"/>
              </a:solidFill>
            </a:endParaRPr>
          </a:p>
          <a:p>
            <a:pPr marL="442913" lvl="2" indent="-441325">
              <a:buAutoNum type="arabicPeriod" startAt="4"/>
            </a:pPr>
            <a:endParaRPr lang="pl-PL" sz="2000" dirty="0" smtClean="0"/>
          </a:p>
          <a:p>
            <a:pPr marL="1798638" lvl="2" indent="-1797050">
              <a:buAutoNum type="arabicPeriod" startAt="4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Własności symbolu </a:t>
            </a:r>
            <a:r>
              <a:rPr lang="pl-PL" dirty="0" err="1" smtClean="0"/>
              <a:t>Legendre’a</a:t>
            </a:r>
            <a:endParaRPr lang="pl-PL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857364"/>
            <a:ext cx="438150" cy="695325"/>
          </a:xfrm>
          <a:prstGeom prst="rect">
            <a:avLst/>
          </a:prstGeom>
          <a:noFill/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643182"/>
            <a:ext cx="1876425" cy="742950"/>
          </a:xfrm>
          <a:prstGeom prst="rect">
            <a:avLst/>
          </a:prstGeom>
          <a:noFill/>
        </p:spPr>
      </p:pic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5" y="3500438"/>
            <a:ext cx="1500198" cy="772829"/>
          </a:xfrm>
          <a:prstGeom prst="rect">
            <a:avLst/>
          </a:prstGeom>
          <a:noFill/>
        </p:spPr>
      </p:pic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429133"/>
            <a:ext cx="928694" cy="715094"/>
          </a:xfrm>
          <a:prstGeom prst="rect">
            <a:avLst/>
          </a:prstGeom>
          <a:noFill/>
        </p:spPr>
      </p:pic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462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357694"/>
            <a:ext cx="2009775" cy="733425"/>
          </a:xfrm>
          <a:prstGeom prst="rect">
            <a:avLst/>
          </a:prstGeom>
          <a:noFill/>
        </p:spPr>
      </p:pic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786454"/>
            <a:ext cx="2571768" cy="877192"/>
          </a:xfrm>
          <a:prstGeom prst="rect">
            <a:avLst/>
          </a:prstGeom>
          <a:noFill/>
        </p:spPr>
      </p:pic>
      <p:sp>
        <p:nvSpPr>
          <p:cNvPr id="20" name="Nawias klamrowy otwierający 19"/>
          <p:cNvSpPr/>
          <p:nvPr/>
        </p:nvSpPr>
        <p:spPr>
          <a:xfrm>
            <a:off x="4000496" y="5715016"/>
            <a:ext cx="285752" cy="92869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l-PL" dirty="0" smtClean="0"/>
              <a:t>Alicja i Bolek uzgadniają algorytm i klucz jakich będą używać</a:t>
            </a:r>
          </a:p>
          <a:p>
            <a:r>
              <a:rPr lang="pl-PL" dirty="0" smtClean="0"/>
              <a:t>Alicja szyfruje tekst używając uzgodnionego algorytmu i klucza otrzymując kryptogram</a:t>
            </a:r>
          </a:p>
          <a:p>
            <a:r>
              <a:rPr lang="pl-PL" dirty="0" smtClean="0"/>
              <a:t>Alicja przesyła kryptogram do Bolka</a:t>
            </a:r>
          </a:p>
          <a:p>
            <a:r>
              <a:rPr lang="pl-PL" dirty="0" smtClean="0"/>
              <a:t>Bolek deszyfruje kryptogram używając tego samego algorytmu i klucza otrzymując tekst jawny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Algorytm symetryczny</a:t>
            </a:r>
            <a:endParaRPr lang="pl-PL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b="1" dirty="0" smtClean="0"/>
              <a:t>Prawo wzajemności</a:t>
            </a:r>
          </a:p>
          <a:p>
            <a:pPr lvl="2">
              <a:buNone/>
            </a:pPr>
            <a:r>
              <a:rPr lang="pl-PL" dirty="0" smtClean="0"/>
              <a:t>	Niech </a:t>
            </a:r>
            <a:r>
              <a:rPr lang="pl-PL" i="1" dirty="0" smtClean="0"/>
              <a:t>p</a:t>
            </a:r>
            <a:r>
              <a:rPr lang="pl-PL" dirty="0" smtClean="0"/>
              <a:t> i </a:t>
            </a:r>
            <a:r>
              <a:rPr lang="pl-PL" i="1" dirty="0" smtClean="0"/>
              <a:t>q</a:t>
            </a:r>
            <a:r>
              <a:rPr lang="pl-PL" dirty="0" smtClean="0"/>
              <a:t> będą dwiema nieparzystymi liczbami pierwszymi. Wtedy</a:t>
            </a:r>
          </a:p>
          <a:p>
            <a:pPr lvl="2">
              <a:buNone/>
            </a:pPr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pPr marL="1519238" lvl="2" indent="-1517650">
              <a:buNone/>
            </a:pPr>
            <a:r>
              <a:rPr lang="pl-PL" dirty="0" smtClean="0"/>
              <a:t>	=</a:t>
            </a:r>
          </a:p>
          <a:p>
            <a:pPr lvl="2">
              <a:buNone/>
            </a:pPr>
            <a:endParaRPr lang="pl-PL" b="1" dirty="0" smtClean="0"/>
          </a:p>
          <a:p>
            <a:pPr lvl="2">
              <a:buNone/>
            </a:pPr>
            <a:endParaRPr lang="pl-PL" b="1" dirty="0" smtClean="0"/>
          </a:p>
          <a:p>
            <a:pPr lvl="1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pl-PL" dirty="0" smtClean="0"/>
              <a:t>Prawo wzajemności</a:t>
            </a:r>
            <a:endParaRPr lang="pl-PL" dirty="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357562"/>
            <a:ext cx="3357586" cy="868524"/>
          </a:xfrm>
          <a:prstGeom prst="rect">
            <a:avLst/>
          </a:prstGeom>
          <a:noFill/>
        </p:spPr>
      </p:pic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548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429132"/>
            <a:ext cx="4000528" cy="628314"/>
          </a:xfrm>
          <a:prstGeom prst="rect">
            <a:avLst/>
          </a:prstGeom>
          <a:noFill/>
        </p:spPr>
      </p:pic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5486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214950"/>
            <a:ext cx="3786214" cy="623148"/>
          </a:xfrm>
          <a:prstGeom prst="rect">
            <a:avLst/>
          </a:prstGeom>
          <a:noFill/>
        </p:spPr>
      </p:pic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Nawias klamrowy otwierający 20"/>
          <p:cNvSpPr/>
          <p:nvPr/>
        </p:nvSpPr>
        <p:spPr>
          <a:xfrm>
            <a:off x="2500298" y="4286256"/>
            <a:ext cx="642942" cy="164307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wzajemności - przykład</a:t>
            </a:r>
            <a:endParaRPr lang="pl-PL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715172" cy="48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Prawo wzajemności pozwala szybko stwierdzić czy </a:t>
            </a:r>
            <a:r>
              <a:rPr lang="pl-PL" i="1" dirty="0" smtClean="0"/>
              <a:t>a</a:t>
            </a:r>
            <a:r>
              <a:rPr lang="pl-PL" dirty="0" smtClean="0"/>
              <a:t> jest resztą kwadratową modulo </a:t>
            </a:r>
            <a:r>
              <a:rPr lang="pl-PL" i="1" dirty="0" smtClean="0"/>
              <a:t>p</a:t>
            </a:r>
            <a:r>
              <a:rPr lang="pl-PL" dirty="0" smtClean="0"/>
              <a:t>, a więc mówi, że istnieje rozwiązanie kongruencji </a:t>
            </a:r>
          </a:p>
          <a:p>
            <a:pPr lvl="4">
              <a:buNone/>
            </a:pPr>
            <a:r>
              <a:rPr lang="pl-PL" sz="2400" dirty="0" smtClean="0"/>
              <a:t>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 </a:t>
            </a:r>
            <a:r>
              <a:rPr lang="pl-PL" sz="2400" dirty="0" smtClean="0">
                <a:sym typeface="Symbol"/>
              </a:rPr>
              <a:t></a:t>
            </a:r>
            <a:r>
              <a:rPr lang="pl-PL" sz="2400" dirty="0" smtClean="0"/>
              <a:t>  </a:t>
            </a:r>
            <a:r>
              <a:rPr lang="pl-PL" sz="2400" i="1" dirty="0" smtClean="0"/>
              <a:t>a</a:t>
            </a:r>
            <a:r>
              <a:rPr lang="pl-PL" sz="2400" dirty="0" smtClean="0"/>
              <a:t> (</a:t>
            </a:r>
            <a:r>
              <a:rPr lang="pl-PL" sz="2400" dirty="0" err="1" smtClean="0"/>
              <a:t>mod</a:t>
            </a:r>
            <a:r>
              <a:rPr lang="pl-PL" sz="2400" dirty="0" smtClean="0"/>
              <a:t> p) </a:t>
            </a:r>
            <a:r>
              <a:rPr lang="pl-PL" dirty="0" smtClean="0"/>
              <a:t>,</a:t>
            </a:r>
          </a:p>
          <a:p>
            <a:pPr lvl="2">
              <a:buNone/>
            </a:pPr>
            <a:r>
              <a:rPr lang="pl-PL" dirty="0" smtClean="0"/>
              <a:t>	chociaż nie daje wskazówek jak takie rozwiązanie znaleźć.</a:t>
            </a:r>
          </a:p>
          <a:p>
            <a:pPr lvl="2"/>
            <a:r>
              <a:rPr lang="pl-PL" dirty="0" smtClean="0"/>
              <a:t>Nie jest znany efektywny deterministyczny algorytm obliczania pierwiastków kwadratowych w     .  Istnieje natomiast </a:t>
            </a:r>
            <a:r>
              <a:rPr lang="pl-PL" i="1" dirty="0" smtClean="0">
                <a:solidFill>
                  <a:schemeClr val="bg2"/>
                </a:solidFill>
              </a:rPr>
              <a:t>efektywny algorytm probabilistyczny </a:t>
            </a:r>
            <a:r>
              <a:rPr lang="pl-PL" i="1" dirty="0" smtClean="0"/>
              <a:t>dla obliczania takich </a:t>
            </a:r>
            <a:r>
              <a:rPr lang="pl-PL" dirty="0" smtClean="0"/>
              <a:t>pierwiastków jeśli </a:t>
            </a:r>
            <a:r>
              <a:rPr lang="pl-PL" i="1" dirty="0" smtClean="0"/>
              <a:t>p</a:t>
            </a:r>
            <a:r>
              <a:rPr lang="pl-PL" dirty="0" smtClean="0"/>
              <a:t> jest liczbą pierwszą.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Pierwiastki kwadratowe modulo </a:t>
            </a:r>
            <a:r>
              <a:rPr lang="pl-PL" i="1" dirty="0" smtClean="0"/>
              <a:t>p</a:t>
            </a:r>
            <a:endParaRPr lang="pl-PL" i="1" dirty="0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14884"/>
            <a:ext cx="323850" cy="447675"/>
          </a:xfrm>
          <a:prstGeom prst="rect">
            <a:avLst/>
          </a:prstGeom>
          <a:noFill/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Oznaczmy przez Z</a:t>
            </a:r>
            <a:r>
              <a:rPr lang="pl-PL" i="1" baseline="-25000" dirty="0" smtClean="0"/>
              <a:t>n</a:t>
            </a:r>
            <a:r>
              <a:rPr lang="pl-PL" dirty="0" smtClean="0"/>
              <a:t> = {0, 1, 2, . . . , </a:t>
            </a:r>
            <a:r>
              <a:rPr lang="pl-PL" i="1" dirty="0" smtClean="0"/>
              <a:t>n</a:t>
            </a:r>
            <a:r>
              <a:rPr lang="pl-PL" dirty="0" smtClean="0"/>
              <a:t> − 1} zbiór reszt modulo </a:t>
            </a:r>
            <a:r>
              <a:rPr lang="pl-PL" i="1" dirty="0" smtClean="0"/>
              <a:t>n</a:t>
            </a:r>
            <a:r>
              <a:rPr lang="pl-PL" dirty="0" smtClean="0"/>
              <a:t>, gdzie </a:t>
            </a:r>
            <a:r>
              <a:rPr lang="pl-PL" i="1" dirty="0" smtClean="0"/>
              <a:t>n</a:t>
            </a:r>
            <a:r>
              <a:rPr lang="pl-PL" dirty="0" smtClean="0"/>
              <a:t> jest dodatnią liczbą całkowitą; np.               	= {0, 1, 2, 3, 4, 5, 6, 7, 8, 9, 10, 11, 12, 13, 14}</a:t>
            </a:r>
          </a:p>
          <a:p>
            <a:pPr lvl="2"/>
            <a:r>
              <a:rPr lang="pl-PL" dirty="0" smtClean="0"/>
              <a:t>Przez      będziemy oznaczali podzbiór tych elementów zbioru Z</a:t>
            </a:r>
            <a:r>
              <a:rPr lang="pl-PL" baseline="-25000" dirty="0" smtClean="0"/>
              <a:t>n</a:t>
            </a:r>
            <a:r>
              <a:rPr lang="pl-PL" dirty="0" smtClean="0"/>
              <a:t>, które są względnie pierwsze z </a:t>
            </a:r>
            <a:r>
              <a:rPr lang="pl-PL" i="1" dirty="0" smtClean="0"/>
              <a:t>n</a:t>
            </a:r>
            <a:r>
              <a:rPr lang="pl-PL" dirty="0" smtClean="0"/>
              <a:t>, a więc np.      	= {1, 2, 4, 7, 8, 11, 13, 14}. Liczba elementów zbioru       	jest równa wartości funkcji Eulera </a:t>
            </a:r>
            <a:r>
              <a:rPr lang="pl-PL" dirty="0" smtClean="0">
                <a:sym typeface="Symbol"/>
              </a:rPr>
              <a:t></a:t>
            </a:r>
            <a:r>
              <a:rPr lang="pl-PL" dirty="0" smtClean="0"/>
              <a:t>(</a:t>
            </a:r>
            <a:r>
              <a:rPr lang="pl-PL" i="1" dirty="0" smtClean="0"/>
              <a:t>n</a:t>
            </a:r>
            <a:r>
              <a:rPr lang="pl-PL" dirty="0" smtClean="0"/>
              <a:t>).</a:t>
            </a:r>
          </a:p>
          <a:p>
            <a:pPr lvl="2"/>
            <a:r>
              <a:rPr lang="pl-PL" dirty="0" smtClean="0"/>
              <a:t>W zbiorze      szukamy takich elementów, które są kwadratami innych elementów, tzn. spełniona jest kongruencja</a:t>
            </a:r>
          </a:p>
          <a:p>
            <a:pPr lvl="2">
              <a:buNone/>
            </a:pPr>
            <a:r>
              <a:rPr lang="pl-PL" dirty="0" smtClean="0"/>
              <a:t>	x</a:t>
            </a:r>
            <a:r>
              <a:rPr lang="pl-PL" baseline="30000" dirty="0" smtClean="0"/>
              <a:t>2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</a:t>
            </a:r>
            <a:r>
              <a:rPr lang="pl-PL" i="1" dirty="0" smtClean="0"/>
              <a:t>a </a:t>
            </a:r>
            <a:r>
              <a:rPr lang="pl-PL" dirty="0" smtClean="0"/>
              <a:t>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), dla {</a:t>
            </a:r>
            <a:r>
              <a:rPr lang="pl-PL" i="1" dirty="0" smtClean="0"/>
              <a:t>x, a</a:t>
            </a:r>
            <a:r>
              <a:rPr lang="pl-PL" dirty="0" smtClean="0"/>
              <a:t>} </a:t>
            </a:r>
            <a:r>
              <a:rPr lang="pl-PL" dirty="0" smtClean="0">
                <a:sym typeface="Symbol"/>
              </a:rPr>
              <a:t>     </a:t>
            </a:r>
            <a:r>
              <a:rPr lang="pl-PL" dirty="0" smtClean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Reszty kwadratowe w </a:t>
            </a:r>
            <a:endParaRPr lang="pl-PL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857232"/>
            <a:ext cx="500066" cy="614367"/>
          </a:xfrm>
          <a:prstGeom prst="rect">
            <a:avLst/>
          </a:prstGeom>
          <a:noFill/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071810"/>
            <a:ext cx="333375" cy="409575"/>
          </a:xfrm>
          <a:prstGeom prst="rect">
            <a:avLst/>
          </a:prstGeom>
          <a:noFill/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714620"/>
            <a:ext cx="438150" cy="419100"/>
          </a:xfrm>
          <a:prstGeom prst="rect">
            <a:avLst/>
          </a:prstGeom>
          <a:noFill/>
        </p:spPr>
      </p:pic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857628"/>
            <a:ext cx="438150" cy="419100"/>
          </a:xfrm>
          <a:prstGeom prst="rect">
            <a:avLst/>
          </a:prstGeom>
          <a:noFill/>
        </p:spPr>
      </p:pic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214818"/>
            <a:ext cx="333375" cy="409575"/>
          </a:xfrm>
          <a:prstGeom prst="rect">
            <a:avLst/>
          </a:prstGeom>
          <a:noFill/>
        </p:spPr>
      </p:pic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856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643446"/>
            <a:ext cx="333375" cy="409575"/>
          </a:xfrm>
          <a:prstGeom prst="rect">
            <a:avLst/>
          </a:prstGeom>
          <a:noFill/>
        </p:spPr>
      </p:pic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8563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786454"/>
            <a:ext cx="333375" cy="409575"/>
          </a:xfrm>
          <a:prstGeom prst="rect">
            <a:avLst/>
          </a:prstGeom>
          <a:noFill/>
        </p:spPr>
      </p:pic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Niech </a:t>
            </a:r>
            <a:r>
              <a:rPr lang="pl-PL" i="1" dirty="0" smtClean="0"/>
              <a:t>a</a:t>
            </a:r>
            <a:r>
              <a:rPr lang="pl-PL" dirty="0" smtClean="0"/>
              <a:t> będzie liczbą całkowitą i niech </a:t>
            </a:r>
            <a:r>
              <a:rPr lang="pl-PL" i="1" dirty="0" smtClean="0"/>
              <a:t>n</a:t>
            </a:r>
            <a:r>
              <a:rPr lang="pl-PL" dirty="0" smtClean="0"/>
              <a:t> będzie dowolną dodatnią liczbą nieparzystą. </a:t>
            </a:r>
          </a:p>
          <a:p>
            <a:pPr lvl="2"/>
            <a:r>
              <a:rPr lang="pl-PL" dirty="0" smtClean="0"/>
              <a:t>Niech </a:t>
            </a:r>
          </a:p>
          <a:p>
            <a:pPr lvl="2">
              <a:buNone/>
            </a:pPr>
            <a:r>
              <a:rPr lang="pl-PL" dirty="0" smtClean="0"/>
              <a:t>	będzie rozkładem liczby </a:t>
            </a:r>
            <a:r>
              <a:rPr lang="pl-PL" i="1" dirty="0" smtClean="0"/>
              <a:t>n</a:t>
            </a:r>
            <a:r>
              <a:rPr lang="pl-PL" dirty="0" smtClean="0"/>
              <a:t> na czynniki pierwsze. </a:t>
            </a:r>
          </a:p>
          <a:p>
            <a:pPr lvl="2">
              <a:buNone/>
            </a:pPr>
            <a:r>
              <a:rPr lang="pl-PL" dirty="0" smtClean="0"/>
              <a:t>	Wtedy definiujemy </a:t>
            </a:r>
            <a:r>
              <a:rPr lang="pl-PL" b="1" i="1" dirty="0" smtClean="0">
                <a:solidFill>
                  <a:schemeClr val="bg2"/>
                </a:solidFill>
              </a:rPr>
              <a:t>symbol Jacobiego </a:t>
            </a:r>
            <a:r>
              <a:rPr lang="pl-PL" i="1" dirty="0" smtClean="0"/>
              <a:t>(uogólnienie symbolu </a:t>
            </a:r>
            <a:r>
              <a:rPr lang="pl-PL" i="1" dirty="0" err="1" smtClean="0"/>
              <a:t>Legendre’a</a:t>
            </a:r>
            <a:r>
              <a:rPr lang="pl-PL" i="1" dirty="0" smtClean="0"/>
              <a:t>) jako iloczyn </a:t>
            </a:r>
            <a:r>
              <a:rPr lang="pl-PL" dirty="0" smtClean="0"/>
              <a:t>symboli </a:t>
            </a:r>
            <a:r>
              <a:rPr lang="pl-PL" dirty="0" err="1" smtClean="0"/>
              <a:t>Legendre’a</a:t>
            </a:r>
            <a:r>
              <a:rPr lang="pl-PL" dirty="0" smtClean="0"/>
              <a:t> dla dzielników pierwszych </a:t>
            </a:r>
            <a:r>
              <a:rPr lang="pl-PL" i="1" dirty="0" smtClean="0"/>
              <a:t>n</a:t>
            </a:r>
            <a:endParaRPr lang="pl-PL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Symbol Jacobiego</a:t>
            </a:r>
            <a:endParaRPr lang="pl-PL" dirty="0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714620"/>
            <a:ext cx="2286000" cy="466725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000636"/>
            <a:ext cx="3486150" cy="800100"/>
          </a:xfrm>
          <a:prstGeom prst="rect">
            <a:avLst/>
          </a:prstGeom>
          <a:noFill/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pl-PL" b="1" dirty="0" smtClean="0"/>
              <a:t>Twierdzenie</a:t>
            </a:r>
          </a:p>
          <a:p>
            <a:pPr lvl="3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00B050"/>
                </a:solidFill>
              </a:rPr>
              <a:t>Dla dowolnej dodatniej liczby nieparzystej </a:t>
            </a:r>
            <a:r>
              <a:rPr lang="pl-PL" i="1" dirty="0" smtClean="0">
                <a:solidFill>
                  <a:srgbClr val="00B050"/>
                </a:solidFill>
              </a:rPr>
              <a:t>n</a:t>
            </a:r>
            <a:r>
              <a:rPr lang="pl-PL" dirty="0" smtClean="0">
                <a:solidFill>
                  <a:srgbClr val="00B050"/>
                </a:solidFill>
              </a:rPr>
              <a:t> mamy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3"/>
            <a:r>
              <a:rPr lang="pl-PL" b="1" dirty="0" smtClean="0"/>
              <a:t>Twierdzenie</a:t>
            </a:r>
          </a:p>
          <a:p>
            <a:pPr lvl="3"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00B050"/>
                </a:solidFill>
              </a:rPr>
              <a:t>Dla dowolnych dodatnich liczb nieparzystych </a:t>
            </a:r>
            <a:r>
              <a:rPr lang="pl-PL" i="1" dirty="0" smtClean="0">
                <a:solidFill>
                  <a:srgbClr val="00B050"/>
                </a:solidFill>
              </a:rPr>
              <a:t>m</a:t>
            </a:r>
            <a:r>
              <a:rPr lang="pl-PL" dirty="0" smtClean="0">
                <a:solidFill>
                  <a:srgbClr val="00B050"/>
                </a:solidFill>
              </a:rPr>
              <a:t> i </a:t>
            </a:r>
            <a:r>
              <a:rPr lang="pl-PL" i="1" dirty="0" smtClean="0">
                <a:solidFill>
                  <a:srgbClr val="00B050"/>
                </a:solidFill>
              </a:rPr>
              <a:t>n</a:t>
            </a:r>
            <a:r>
              <a:rPr lang="pl-PL" dirty="0" smtClean="0">
                <a:solidFill>
                  <a:srgbClr val="00B050"/>
                </a:solidFill>
              </a:rPr>
              <a:t> mamy</a:t>
            </a:r>
          </a:p>
          <a:p>
            <a:pPr lvl="2">
              <a:buNone/>
            </a:pPr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r>
              <a:rPr lang="pl-PL" b="1" dirty="0" smtClean="0"/>
              <a:t>Uwaga</a:t>
            </a:r>
          </a:p>
          <a:p>
            <a:pPr lvl="3"/>
            <a:r>
              <a:rPr lang="pl-PL" dirty="0" smtClean="0"/>
              <a:t>Jeśli liczba </a:t>
            </a:r>
            <a:r>
              <a:rPr lang="pl-PL" i="1" dirty="0" smtClean="0"/>
              <a:t>a</a:t>
            </a:r>
            <a:r>
              <a:rPr lang="pl-PL" dirty="0" smtClean="0"/>
              <a:t> </a:t>
            </a:r>
            <a:r>
              <a:rPr lang="pl-PL" b="1" dirty="0" smtClean="0">
                <a:sym typeface="Symbol"/>
              </a:rPr>
              <a:t></a:t>
            </a:r>
            <a:r>
              <a:rPr lang="pl-PL" dirty="0" smtClean="0"/>
              <a:t>     </a:t>
            </a:r>
            <a:r>
              <a:rPr lang="pl-PL" sz="800" dirty="0" smtClean="0"/>
              <a:t>   </a:t>
            </a:r>
            <a:r>
              <a:rPr lang="pl-PL" dirty="0" smtClean="0"/>
              <a:t>jest reszta kwadratowa to            </a:t>
            </a:r>
          </a:p>
          <a:p>
            <a:pPr lvl="3"/>
            <a:r>
              <a:rPr lang="pl-PL" dirty="0" smtClean="0"/>
              <a:t>Jeśli symbol Jacobiego            dla liczby złożonej </a:t>
            </a:r>
            <a:r>
              <a:rPr lang="pl-PL" i="1" dirty="0" smtClean="0"/>
              <a:t>n</a:t>
            </a:r>
            <a:r>
              <a:rPr lang="pl-PL" dirty="0" smtClean="0"/>
              <a:t> to </a:t>
            </a:r>
            <a:r>
              <a:rPr lang="pl-PL" i="1" dirty="0" smtClean="0"/>
              <a:t>a</a:t>
            </a:r>
            <a:r>
              <a:rPr lang="pl-PL" dirty="0" smtClean="0"/>
              <a:t> nie musi być resztą kwadratową!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Symbol Jacobiego</a:t>
            </a:r>
            <a:endParaRPr lang="pl-PL" dirty="0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714620"/>
            <a:ext cx="2095500" cy="781050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500570"/>
            <a:ext cx="3219450" cy="723900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643578"/>
            <a:ext cx="333375" cy="409575"/>
          </a:xfrm>
          <a:prstGeom prst="rect">
            <a:avLst/>
          </a:prstGeom>
          <a:noFill/>
        </p:spPr>
      </p:pic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643578"/>
            <a:ext cx="714379" cy="463168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6000768"/>
            <a:ext cx="714379" cy="4631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Jeśli </a:t>
            </a:r>
            <a:r>
              <a:rPr lang="pl-PL" i="1" dirty="0" smtClean="0"/>
              <a:t>n = </a:t>
            </a:r>
            <a:r>
              <a:rPr lang="pl-PL" i="1" dirty="0" err="1" smtClean="0"/>
              <a:t>pq</a:t>
            </a:r>
            <a:r>
              <a:rPr lang="pl-PL" i="1" dirty="0" smtClean="0"/>
              <a:t> </a:t>
            </a:r>
            <a:r>
              <a:rPr lang="pl-PL" dirty="0" smtClean="0"/>
              <a:t>jest iloczynem dwóch dużych, rożnych liczb pierwszych, to uważa się, że znajdowanie pierwiastków kwadratowych w       </a:t>
            </a:r>
            <a:r>
              <a:rPr lang="pl-PL" dirty="0" smtClean="0">
                <a:solidFill>
                  <a:schemeClr val="bg2"/>
                </a:solidFill>
              </a:rPr>
              <a:t>należy do problemów trudnych obliczeniowo! </a:t>
            </a:r>
          </a:p>
          <a:p>
            <a:pPr lvl="2"/>
            <a:r>
              <a:rPr lang="pl-PL" dirty="0" smtClean="0"/>
              <a:t>Trudność ta jest równoważna trudności z faktoryzacją liczby </a:t>
            </a:r>
            <a:r>
              <a:rPr lang="pl-PL" i="1" dirty="0" smtClean="0"/>
              <a:t>n</a:t>
            </a:r>
            <a:r>
              <a:rPr lang="pl-PL" dirty="0" smtClean="0"/>
              <a:t>. (</a:t>
            </a:r>
            <a:r>
              <a:rPr lang="pl-PL" dirty="0" err="1" smtClean="0"/>
              <a:t>Faktoryzując</a:t>
            </a:r>
            <a:r>
              <a:rPr lang="pl-PL" dirty="0" smtClean="0"/>
              <a:t> </a:t>
            </a:r>
            <a:r>
              <a:rPr lang="pl-PL" i="1" dirty="0" smtClean="0"/>
              <a:t>n</a:t>
            </a:r>
            <a:r>
              <a:rPr lang="pl-PL" dirty="0" smtClean="0"/>
              <a:t> znajdujemy liczby pierwsze       </a:t>
            </a:r>
            <a:r>
              <a:rPr lang="pl-PL" i="1" dirty="0" smtClean="0"/>
              <a:t>p</a:t>
            </a:r>
            <a:r>
              <a:rPr lang="pl-PL" dirty="0" smtClean="0"/>
              <a:t> i </a:t>
            </a:r>
            <a:r>
              <a:rPr lang="pl-PL" i="1" dirty="0" smtClean="0"/>
              <a:t>q</a:t>
            </a:r>
            <a:r>
              <a:rPr lang="pl-PL" dirty="0" smtClean="0"/>
              <a:t>, znajdujemy pierwiastki kwadratowe  w      oraz              a następnie korzystając z chińskiego twierdzenia o resztach znajdujemy pierwiastki w     .)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Pierwiastki kwadratowe modulo </a:t>
            </a:r>
            <a:r>
              <a:rPr lang="pl-PL" i="1" dirty="0" smtClean="0"/>
              <a:t>n</a:t>
            </a:r>
            <a:endParaRPr lang="pl-PL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643182"/>
            <a:ext cx="333375" cy="40957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214818"/>
            <a:ext cx="323850" cy="447675"/>
          </a:xfrm>
          <a:prstGeom prst="rect">
            <a:avLst/>
          </a:prstGeom>
          <a:noFill/>
        </p:spPr>
      </p:pic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90" y="4214818"/>
            <a:ext cx="323850" cy="447675"/>
          </a:xfrm>
          <a:prstGeom prst="rect">
            <a:avLst/>
          </a:prstGeom>
          <a:noFill/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929198"/>
            <a:ext cx="333375" cy="4095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Niech </a:t>
            </a:r>
            <a:r>
              <a:rPr lang="pl-PL" i="1" dirty="0" smtClean="0"/>
              <a:t>p</a:t>
            </a:r>
            <a:r>
              <a:rPr lang="pl-PL" dirty="0" smtClean="0"/>
              <a:t> będzie liczbą pierwszą, przez      oznaczamy zbiór liczb {1, . . . , p − 1} i niech </a:t>
            </a:r>
            <a:r>
              <a:rPr lang="pl-PL" i="1" dirty="0" smtClean="0"/>
              <a:t>g</a:t>
            </a:r>
            <a:r>
              <a:rPr lang="pl-PL" dirty="0" smtClean="0"/>
              <a:t> będzie            generatorem      , tzn. takim elementem, że dla każdej liczby </a:t>
            </a:r>
            <a:r>
              <a:rPr lang="pl-PL" i="1" dirty="0" smtClean="0"/>
              <a:t>a </a:t>
            </a:r>
            <a:r>
              <a:rPr lang="pl-PL" dirty="0" smtClean="0">
                <a:sym typeface="Symbol"/>
              </a:rPr>
              <a:t>      </a:t>
            </a:r>
            <a:r>
              <a:rPr lang="pl-PL" dirty="0" smtClean="0"/>
              <a:t>istnieje takie </a:t>
            </a:r>
            <a:r>
              <a:rPr lang="pl-PL" i="1" dirty="0" smtClean="0"/>
              <a:t>i,</a:t>
            </a:r>
            <a:r>
              <a:rPr lang="pl-PL" dirty="0" smtClean="0"/>
              <a:t> że </a:t>
            </a:r>
            <a:r>
              <a:rPr lang="pl-PL" i="1" dirty="0" smtClean="0"/>
              <a:t>a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 </a:t>
            </a:r>
            <a:r>
              <a:rPr lang="pl-PL" dirty="0" err="1" smtClean="0"/>
              <a:t>g</a:t>
            </a:r>
            <a:r>
              <a:rPr lang="pl-PL" baseline="30000" dirty="0" err="1" smtClean="0"/>
              <a:t>i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) (wszystkie elementy mogą być wygenerowane z </a:t>
            </a:r>
            <a:r>
              <a:rPr lang="pl-PL" i="1" dirty="0" smtClean="0"/>
              <a:t>g</a:t>
            </a:r>
            <a:r>
              <a:rPr lang="pl-PL" dirty="0" smtClean="0"/>
              <a:t>).</a:t>
            </a:r>
          </a:p>
          <a:p>
            <a:pPr lvl="2"/>
            <a:r>
              <a:rPr lang="pl-PL" dirty="0" smtClean="0">
                <a:solidFill>
                  <a:srgbClr val="7030A0"/>
                </a:solidFill>
              </a:rPr>
              <a:t>Problem logarytmu dyskretnego polega na znalezieniu dla danej liczby 0 &lt; </a:t>
            </a:r>
            <a:r>
              <a:rPr lang="pl-PL" i="1" dirty="0" smtClean="0">
                <a:solidFill>
                  <a:srgbClr val="7030A0"/>
                </a:solidFill>
              </a:rPr>
              <a:t>b</a:t>
            </a:r>
            <a:r>
              <a:rPr lang="pl-PL" dirty="0" smtClean="0">
                <a:solidFill>
                  <a:srgbClr val="7030A0"/>
                </a:solidFill>
              </a:rPr>
              <a:t> &lt; </a:t>
            </a:r>
            <a:r>
              <a:rPr lang="pl-PL" i="1" dirty="0" smtClean="0">
                <a:solidFill>
                  <a:srgbClr val="7030A0"/>
                </a:solidFill>
              </a:rPr>
              <a:t>p</a:t>
            </a:r>
            <a:r>
              <a:rPr lang="pl-PL" dirty="0" smtClean="0">
                <a:solidFill>
                  <a:srgbClr val="7030A0"/>
                </a:solidFill>
              </a:rPr>
              <a:t> takiej liczby </a:t>
            </a:r>
            <a:r>
              <a:rPr lang="pl-PL" i="1" dirty="0" smtClean="0">
                <a:solidFill>
                  <a:srgbClr val="7030A0"/>
                </a:solidFill>
              </a:rPr>
              <a:t>a</a:t>
            </a:r>
            <a:r>
              <a:rPr lang="pl-PL" dirty="0" smtClean="0">
                <a:solidFill>
                  <a:srgbClr val="7030A0"/>
                </a:solidFill>
              </a:rPr>
              <a:t>, że </a:t>
            </a:r>
            <a:r>
              <a:rPr lang="pl-PL" i="1" dirty="0" err="1" smtClean="0">
                <a:solidFill>
                  <a:srgbClr val="7030A0"/>
                </a:solidFill>
              </a:rPr>
              <a:t>g</a:t>
            </a:r>
            <a:r>
              <a:rPr lang="pl-PL" i="1" baseline="30000" dirty="0" err="1" smtClean="0">
                <a:solidFill>
                  <a:srgbClr val="7030A0"/>
                </a:solidFill>
              </a:rPr>
              <a:t>a</a:t>
            </a:r>
            <a:r>
              <a:rPr lang="pl-PL" dirty="0" smtClean="0">
                <a:solidFill>
                  <a:srgbClr val="7030A0"/>
                </a:solidFill>
              </a:rPr>
              <a:t>  </a:t>
            </a:r>
            <a:r>
              <a:rPr lang="pl-PL" dirty="0" smtClean="0">
                <a:solidFill>
                  <a:srgbClr val="7030A0"/>
                </a:solidFill>
                <a:sym typeface="Symbol"/>
              </a:rPr>
              <a:t></a:t>
            </a:r>
            <a:r>
              <a:rPr lang="pl-PL" dirty="0" smtClean="0">
                <a:solidFill>
                  <a:srgbClr val="7030A0"/>
                </a:solidFill>
              </a:rPr>
              <a:t>  </a:t>
            </a:r>
            <a:r>
              <a:rPr lang="pl-PL" i="1" dirty="0" smtClean="0">
                <a:solidFill>
                  <a:srgbClr val="7030A0"/>
                </a:solidFill>
              </a:rPr>
              <a:t>b          </a:t>
            </a:r>
            <a:r>
              <a:rPr lang="pl-PL" dirty="0" smtClean="0">
                <a:solidFill>
                  <a:srgbClr val="7030A0"/>
                </a:solidFill>
              </a:rPr>
              <a:t>(</a:t>
            </a:r>
            <a:r>
              <a:rPr lang="pl-PL" dirty="0" err="1" smtClean="0">
                <a:solidFill>
                  <a:srgbClr val="7030A0"/>
                </a:solidFill>
              </a:rPr>
              <a:t>mod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i="1" dirty="0" smtClean="0">
                <a:solidFill>
                  <a:srgbClr val="7030A0"/>
                </a:solidFill>
              </a:rPr>
              <a:t>p</a:t>
            </a:r>
            <a:r>
              <a:rPr lang="pl-PL" dirty="0" smtClean="0">
                <a:solidFill>
                  <a:srgbClr val="7030A0"/>
                </a:solidFill>
              </a:rPr>
              <a:t>).</a:t>
            </a:r>
          </a:p>
          <a:p>
            <a:pPr lvl="2"/>
            <a:r>
              <a:rPr lang="pl-PL" dirty="0" smtClean="0">
                <a:solidFill>
                  <a:schemeClr val="bg2"/>
                </a:solidFill>
              </a:rPr>
              <a:t>Problem znajdowania logarytmu dyskretnego jest problemem trudnym obliczeniowo!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Logarytm dyskretny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5470" y="1867842"/>
            <a:ext cx="323850" cy="44767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7364" y="2231702"/>
            <a:ext cx="323850" cy="44767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7058" y="2619372"/>
            <a:ext cx="323850" cy="447675"/>
          </a:xfrm>
          <a:prstGeom prst="rect">
            <a:avLst/>
          </a:prstGeom>
          <a:noFill/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l-PL" dirty="0" smtClean="0"/>
              <a:t>Przykład: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Weźmy        , czyli zbiór liczb {1, . . . , 18} oraz </a:t>
            </a:r>
            <a:r>
              <a:rPr lang="pl-PL" i="1" dirty="0" smtClean="0"/>
              <a:t>g </a:t>
            </a:r>
            <a:r>
              <a:rPr lang="pl-PL" dirty="0" smtClean="0"/>
              <a:t>= 2.</a:t>
            </a:r>
          </a:p>
          <a:p>
            <a:pPr lvl="2">
              <a:buFont typeface="Wingdings" pitchFamily="2" charset="2"/>
              <a:buChar char="ü"/>
            </a:pPr>
            <a:r>
              <a:rPr lang="pl-PL" dirty="0" smtClean="0"/>
              <a:t>Niech b = 2</a:t>
            </a:r>
            <a:r>
              <a:rPr lang="pl-PL" i="1" baseline="30000" dirty="0" smtClean="0"/>
              <a:t>a</a:t>
            </a:r>
            <a:r>
              <a:rPr lang="pl-PL" dirty="0" smtClean="0"/>
              <a:t> (</a:t>
            </a:r>
            <a:r>
              <a:rPr lang="pl-PL" dirty="0" err="1" smtClean="0"/>
              <a:t>mod</a:t>
            </a:r>
            <a:r>
              <a:rPr lang="pl-PL" dirty="0" smtClean="0"/>
              <a:t> 19), mamy wtedy</a:t>
            </a:r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lvl="2"/>
            <a:r>
              <a:rPr lang="pl-PL" dirty="0" smtClean="0"/>
              <a:t>Tak wiec w       , np.</a:t>
            </a:r>
          </a:p>
          <a:p>
            <a:pPr marL="1247775" lvl="2" indent="-7938">
              <a:buNone/>
            </a:pPr>
            <a:r>
              <a:rPr lang="pl-PL" dirty="0" smtClean="0"/>
              <a:t>log</a:t>
            </a:r>
            <a:r>
              <a:rPr lang="pl-PL" baseline="-25000" dirty="0" smtClean="0"/>
              <a:t>2</a:t>
            </a:r>
            <a:r>
              <a:rPr lang="pl-PL" dirty="0" smtClean="0"/>
              <a:t> 13 = 5</a:t>
            </a:r>
          </a:p>
          <a:p>
            <a:pPr marL="1247775" lvl="2" indent="639763">
              <a:buNone/>
            </a:pPr>
            <a:r>
              <a:rPr lang="pl-PL" dirty="0" smtClean="0"/>
              <a:t>2</a:t>
            </a:r>
            <a:r>
              <a:rPr lang="pl-PL" baseline="30000" dirty="0" smtClean="0"/>
              <a:t>5</a:t>
            </a:r>
            <a:r>
              <a:rPr lang="pl-PL" dirty="0" smtClean="0"/>
              <a:t> </a:t>
            </a:r>
            <a:r>
              <a:rPr lang="pl-PL" dirty="0" smtClean="0">
                <a:sym typeface="Symbol"/>
              </a:rPr>
              <a:t></a:t>
            </a:r>
            <a:r>
              <a:rPr lang="pl-PL" dirty="0" smtClean="0"/>
              <a:t> 13 (</a:t>
            </a:r>
            <a:r>
              <a:rPr lang="pl-PL" dirty="0" err="1" smtClean="0"/>
              <a:t>mod</a:t>
            </a:r>
            <a:r>
              <a:rPr lang="pl-PL" dirty="0" smtClean="0"/>
              <a:t> 19)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Logarytm dyskretny - przykład</a:t>
            </a:r>
            <a:endParaRPr lang="pl-PL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1226" y="2247619"/>
            <a:ext cx="503386" cy="481013"/>
          </a:xfrm>
          <a:prstGeom prst="rect">
            <a:avLst/>
          </a:prstGeom>
          <a:noFill/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3132" y="4893956"/>
            <a:ext cx="503386" cy="481013"/>
          </a:xfrm>
          <a:prstGeom prst="rect">
            <a:avLst/>
          </a:prstGeom>
          <a:noFill/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429000"/>
            <a:ext cx="7124700" cy="126682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71604" y="264318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2"/>
                </a:solidFill>
              </a:rPr>
              <a:t>Algorytm </a:t>
            </a:r>
            <a:r>
              <a:rPr lang="pl-PL" sz="4800" b="1" dirty="0" err="1" smtClean="0">
                <a:solidFill>
                  <a:schemeClr val="bg2"/>
                </a:solidFill>
              </a:rPr>
              <a:t>ElGamala</a:t>
            </a:r>
            <a:endParaRPr lang="pl-PL" sz="4800" dirty="0">
              <a:solidFill>
                <a:schemeClr val="bg2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929066"/>
            <a:ext cx="3357586" cy="247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zablon1-PL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Z">
  <a:themeElements>
    <a:clrScheme name="Niestandardowy 1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">
    <a:dk1>
      <a:srgbClr val="1F497D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Niestandardowy 1">
    <a:dk1>
      <a:srgbClr val="1F497D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10223</Words>
  <Application>Microsoft Office PowerPoint</Application>
  <PresentationFormat>Pokaz na ekranie (4:3)</PresentationFormat>
  <Paragraphs>1248</Paragraphs>
  <Slides>195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195</vt:i4>
      </vt:variant>
    </vt:vector>
  </HeadingPairs>
  <TitlesOfParts>
    <vt:vector size="198" baseType="lpstr">
      <vt:lpstr>szablon1-PL</vt:lpstr>
      <vt:lpstr>KZ</vt:lpstr>
      <vt:lpstr>CorelDRAW</vt:lpstr>
      <vt:lpstr>Systemy Ochrony Informacji</vt:lpstr>
      <vt:lpstr>Terminologia</vt:lpstr>
      <vt:lpstr>Szyfrowanie i deszyfrowanie</vt:lpstr>
      <vt:lpstr>Szyfrowanie i deszyfrowanie</vt:lpstr>
      <vt:lpstr>Algorytmy</vt:lpstr>
      <vt:lpstr>Przykład kryptogramu</vt:lpstr>
      <vt:lpstr>Podstawowe zastosowania</vt:lpstr>
      <vt:lpstr>Prezentacja programu PowerPoint</vt:lpstr>
      <vt:lpstr>Algorytm symetryczny</vt:lpstr>
      <vt:lpstr>Algorytm symetryczny</vt:lpstr>
      <vt:lpstr>Algorytm asymetryczny</vt:lpstr>
      <vt:lpstr>Algorytm asymetryczny</vt:lpstr>
      <vt:lpstr>Kryptosystem hybrydowy</vt:lpstr>
      <vt:lpstr>Uwagi</vt:lpstr>
      <vt:lpstr>Podpis cyfrowy: kryptosystem z kluczem publicznym</vt:lpstr>
      <vt:lpstr>Uwagi</vt:lpstr>
      <vt:lpstr>Jednokierunkowe funkcje hashujące (skrótu)</vt:lpstr>
      <vt:lpstr>Elektroniczny notariusz</vt:lpstr>
      <vt:lpstr>Szyfr Cezara</vt:lpstr>
      <vt:lpstr>Szyfr Vigenere’a</vt:lpstr>
      <vt:lpstr>Operacja XOR i one-time pad  — szyfr Vernama</vt:lpstr>
      <vt:lpstr>Operacja xor i one-time pad  — szyfr Vernama</vt:lpstr>
      <vt:lpstr>Operacja xor i one-time pad  — szyfr Vernama</vt:lpstr>
      <vt:lpstr>Szyfr Vernama - problemy</vt:lpstr>
      <vt:lpstr>Algorytmy symetryczne</vt:lpstr>
      <vt:lpstr>DES — Data Encryption Standard</vt:lpstr>
      <vt:lpstr>Etapy DES</vt:lpstr>
      <vt:lpstr>Etapy DES c.d.</vt:lpstr>
      <vt:lpstr>Etapy DES c.d.</vt:lpstr>
      <vt:lpstr>Schemat działania DES </vt:lpstr>
      <vt:lpstr>Jedna runda DES</vt:lpstr>
      <vt:lpstr>Elementy DES</vt:lpstr>
      <vt:lpstr>Elementy DES</vt:lpstr>
      <vt:lpstr>Elementy DES</vt:lpstr>
      <vt:lpstr>Elementy DES</vt:lpstr>
      <vt:lpstr>Elementy DES</vt:lpstr>
      <vt:lpstr>Elementy DES</vt:lpstr>
      <vt:lpstr>Elementy DES</vt:lpstr>
      <vt:lpstr>Trzykrotny DES</vt:lpstr>
      <vt:lpstr>Tryby szyfrowania: szyfrowanie blokowe</vt:lpstr>
      <vt:lpstr>Tryby szyfrowania: szyfrowanie blokowe</vt:lpstr>
      <vt:lpstr>CBC — Cipher Block Chaining</vt:lpstr>
      <vt:lpstr>CFB — Cipher Feedback </vt:lpstr>
      <vt:lpstr>Schemat działania CFB</vt:lpstr>
      <vt:lpstr>Działanie CFB</vt:lpstr>
      <vt:lpstr>Algorytmy symetryczne</vt:lpstr>
      <vt:lpstr>IDEA — International Data Encryption Algorithm</vt:lpstr>
      <vt:lpstr>IDEA - Szyfrowanie </vt:lpstr>
      <vt:lpstr>Schemat działania algorytmu IDEA</vt:lpstr>
      <vt:lpstr>IDEA – generowanie podkluczy</vt:lpstr>
      <vt:lpstr>IDEA - Deszyfrowanie</vt:lpstr>
      <vt:lpstr>Algorytmy symetryczne</vt:lpstr>
      <vt:lpstr>AES — Advanced Encryption Standard — Rijndael</vt:lpstr>
      <vt:lpstr>Algorytmy asymetryczne</vt:lpstr>
      <vt:lpstr>RSA</vt:lpstr>
      <vt:lpstr>RSA</vt:lpstr>
      <vt:lpstr>RSA – szyfrowanie i deszyfrowanie</vt:lpstr>
      <vt:lpstr>RSA – szyfrowanie i deszyfrowanie</vt:lpstr>
      <vt:lpstr>RSA – szyfrowanie i deszyfrowanie</vt:lpstr>
      <vt:lpstr>RSA – przykład </vt:lpstr>
      <vt:lpstr>Prezentacja programu PowerPoint</vt:lpstr>
      <vt:lpstr>Podzielność liczb</vt:lpstr>
      <vt:lpstr>Twierdzenie o rozkładzie na czynniki pierwsze</vt:lpstr>
      <vt:lpstr>NWD(a, b), NWW(a, b)</vt:lpstr>
      <vt:lpstr>Liczby względnie pierwsze</vt:lpstr>
      <vt:lpstr>Algorytm Euklidesa</vt:lpstr>
      <vt:lpstr>Algorytm Euklidesa</vt:lpstr>
      <vt:lpstr>Algorytm Euklidesa - twierdzenie</vt:lpstr>
      <vt:lpstr>Rozszerzony algorytm Euklidesa</vt:lpstr>
      <vt:lpstr>Rozszerzony algorytm Euklidesa</vt:lpstr>
      <vt:lpstr>Kongruencje</vt:lpstr>
      <vt:lpstr>Kongruencje</vt:lpstr>
      <vt:lpstr> Twierdzenie</vt:lpstr>
      <vt:lpstr>Małe twierdzenie Fermata</vt:lpstr>
      <vt:lpstr>Chińskie twierdzenie o resztach</vt:lpstr>
      <vt:lpstr>Chińskie twierdzenie o resztach - przykład</vt:lpstr>
      <vt:lpstr>Chińskie twierdzenie o resztach - przykład</vt:lpstr>
      <vt:lpstr>Funkcja Eulera</vt:lpstr>
      <vt:lpstr>Potęgowanie modulo metodą iterowanego podnoszenia do kwadratu</vt:lpstr>
      <vt:lpstr>Potęgowanie modulo metodą iterowanego podnoszenia do kwadratu</vt:lpstr>
      <vt:lpstr>Potęgowanie modulo metodą iterowanego podnoszenia do kwadratu - przykład</vt:lpstr>
      <vt:lpstr>Czy wystarczy liczb pierwszych?</vt:lpstr>
      <vt:lpstr>Testy pierwszości</vt:lpstr>
      <vt:lpstr>Test Fermata</vt:lpstr>
      <vt:lpstr>Test Millera-Rabina</vt:lpstr>
      <vt:lpstr>Reszty kwadratowe w </vt:lpstr>
      <vt:lpstr>Reszty kwadratowe w     - przykład</vt:lpstr>
      <vt:lpstr>Symbol Legendre’a</vt:lpstr>
      <vt:lpstr>Własności symbolu Legendre’a</vt:lpstr>
      <vt:lpstr>Prawo wzajemności</vt:lpstr>
      <vt:lpstr>Prawo wzajemności - przykład</vt:lpstr>
      <vt:lpstr>Pierwiastki kwadratowe modulo p</vt:lpstr>
      <vt:lpstr>Reszty kwadratowe w </vt:lpstr>
      <vt:lpstr>Symbol Jacobiego</vt:lpstr>
      <vt:lpstr>Symbol Jacobiego</vt:lpstr>
      <vt:lpstr>Pierwiastki kwadratowe modulo n</vt:lpstr>
      <vt:lpstr>Logarytm dyskretny</vt:lpstr>
      <vt:lpstr>Logarytm dyskretny - przykład</vt:lpstr>
      <vt:lpstr>Prezentacja programu PowerPoint</vt:lpstr>
      <vt:lpstr>Algorytm ElGamala</vt:lpstr>
      <vt:lpstr>Algorytm ElGamala</vt:lpstr>
      <vt:lpstr>Algorytm ElGamala - przykład</vt:lpstr>
      <vt:lpstr>Prezentacja programu PowerPoint</vt:lpstr>
      <vt:lpstr>Jednokierunkowe funkcje hashujące (skrótu)</vt:lpstr>
      <vt:lpstr>Algorytm MD5 (Message Digest)</vt:lpstr>
      <vt:lpstr>Etapy MD5 – krok 1, 2</vt:lpstr>
      <vt:lpstr>Etapy MD5 – krok 3</vt:lpstr>
      <vt:lpstr>Etapy MD5 – krok 4</vt:lpstr>
      <vt:lpstr>Etapy MD5 – krok 4</vt:lpstr>
      <vt:lpstr>Etapy MD5 – krok 4</vt:lpstr>
      <vt:lpstr>Etapy MD5 – krok 4</vt:lpstr>
      <vt:lpstr>Etapy MD5 – krok 4</vt:lpstr>
      <vt:lpstr>Główna pętla algorytmu MD5</vt:lpstr>
      <vt:lpstr>Etapy MD5 – krok 5</vt:lpstr>
      <vt:lpstr>SHA (Secure Hash Algorithm)</vt:lpstr>
      <vt:lpstr>Prezentacja programu PowerPoint</vt:lpstr>
      <vt:lpstr>Szyfrowanie strumieniowe i generatory ciągów pseudolosowych</vt:lpstr>
      <vt:lpstr>Model synchronicznego szyfrowania strumieniowego</vt:lpstr>
      <vt:lpstr>Szyfrowanie strumieniowe i generatory ciągów pseudolosowych</vt:lpstr>
      <vt:lpstr>Samosynchronizujące (asynchroniczne) szyfrowanie strumieniowe</vt:lpstr>
      <vt:lpstr>Model samosynchronizującego szyfrowania strumieniowego</vt:lpstr>
      <vt:lpstr>Generatory ciągów pseudolosowych</vt:lpstr>
      <vt:lpstr>LFSR — Linear Feedback Shift Register</vt:lpstr>
      <vt:lpstr>Generowanie ciągu bitów za pomocą LFSR</vt:lpstr>
      <vt:lpstr>LFSR - przykład</vt:lpstr>
      <vt:lpstr>LFSR </vt:lpstr>
      <vt:lpstr>Układ złożony z wielu LFSR</vt:lpstr>
      <vt:lpstr>Generator Geffe</vt:lpstr>
      <vt:lpstr>Generatory sterowane zegarem</vt:lpstr>
      <vt:lpstr>Generator o zmiennym kroku</vt:lpstr>
      <vt:lpstr>Shrinking generator</vt:lpstr>
      <vt:lpstr>Generator Blum-Micali</vt:lpstr>
      <vt:lpstr>Generator RSA</vt:lpstr>
      <vt:lpstr>Generator Blum-Blum-Shub — BBS</vt:lpstr>
      <vt:lpstr>Generator RC 4</vt:lpstr>
      <vt:lpstr>Generator RC 4</vt:lpstr>
      <vt:lpstr>Generator RC 4</vt:lpstr>
      <vt:lpstr>Prezentacja programu PowerPoint</vt:lpstr>
      <vt:lpstr>Podpis cyfrowy</vt:lpstr>
      <vt:lpstr>Podpis cyfrowy</vt:lpstr>
      <vt:lpstr>Podpis cyfrowy</vt:lpstr>
      <vt:lpstr>Schemat ElGamala podpisu cyfrowego</vt:lpstr>
      <vt:lpstr>Schemat ElGamala podpisu cyfrowego</vt:lpstr>
      <vt:lpstr>Schemat ElGamala podpisu cyfrowego</vt:lpstr>
      <vt:lpstr>DSA — Digital Signature Algorithm</vt:lpstr>
      <vt:lpstr>DSA — Digital Signature Algorithm</vt:lpstr>
      <vt:lpstr>DSA — Digital Signature Algorithm</vt:lpstr>
      <vt:lpstr>DSA — Digital Signature Algorithm</vt:lpstr>
      <vt:lpstr>Ślepe podpisy cyfrowe</vt:lpstr>
      <vt:lpstr>Ślepe podpisy cyfrowe</vt:lpstr>
      <vt:lpstr>Niezaprzeczalne podpisy cyfrowe</vt:lpstr>
      <vt:lpstr>Niezaprzeczalne podpisy cyfrowe</vt:lpstr>
      <vt:lpstr>Prezentacja programu PowerPoint</vt:lpstr>
      <vt:lpstr>Uwierzytelnianie</vt:lpstr>
      <vt:lpstr>Uwierzytelnianie - hasła</vt:lpstr>
      <vt:lpstr>Uwierzytelnianie - hasła</vt:lpstr>
      <vt:lpstr>PIN — Personal Identification Number</vt:lpstr>
      <vt:lpstr>Protokół challenge-response z tajnym kluczem</vt:lpstr>
      <vt:lpstr>Protokół challenge-response                       z kluczem publicznym</vt:lpstr>
      <vt:lpstr>Dowody z wiedzą zerową</vt:lpstr>
      <vt:lpstr>Dowody z wiedzą zerową</vt:lpstr>
      <vt:lpstr>Dowód o wiedzy zerowej dla logarytmu dyskretnego</vt:lpstr>
      <vt:lpstr>Dowód o wiedzy zerowej dla logarytmu dyskretnego</vt:lpstr>
      <vt:lpstr>Protokół Fiata-Shamira</vt:lpstr>
      <vt:lpstr>Protokół Fiata-Shamira</vt:lpstr>
      <vt:lpstr>Protokół Schnorra</vt:lpstr>
      <vt:lpstr>Protokół Schnorra</vt:lpstr>
      <vt:lpstr>Protokół Schnorra</vt:lpstr>
      <vt:lpstr>Prezentacja programu PowerPoint</vt:lpstr>
      <vt:lpstr>Generowanie kluczy</vt:lpstr>
      <vt:lpstr>Przesyłanie i przechowywanie kluczy</vt:lpstr>
      <vt:lpstr>Przesyłanie i przechowywanie kluczy</vt:lpstr>
      <vt:lpstr>Struktura hierarchiczna kluczy</vt:lpstr>
      <vt:lpstr>Uzgadnianie kluczy</vt:lpstr>
      <vt:lpstr>Algorytm ElGamala</vt:lpstr>
      <vt:lpstr>Station-to Station protocol (STS)</vt:lpstr>
      <vt:lpstr>Station-to Station protocol (STS)</vt:lpstr>
      <vt:lpstr>Uzgadnianie klucza z szyfrowaniem</vt:lpstr>
      <vt:lpstr>Uzgadnianie klucza z szyfrowaniem</vt:lpstr>
      <vt:lpstr>ssh secure shell</vt:lpstr>
      <vt:lpstr>ssh secure shell</vt:lpstr>
      <vt:lpstr>ssh secure shell</vt:lpstr>
      <vt:lpstr>Prezentacja programu PowerPoint</vt:lpstr>
      <vt:lpstr>Podstawowe rodzaje ataku</vt:lpstr>
      <vt:lpstr>Kryptoanaliza różnicowa</vt:lpstr>
      <vt:lpstr>Kryptoanaliza różnicowa</vt:lpstr>
      <vt:lpstr>Kryptoanaliza różnicowa</vt:lpstr>
      <vt:lpstr>Tablica rozkładu różnic w S-boksie S1</vt:lpstr>
      <vt:lpstr>Kryptoanaliza różnicowa</vt:lpstr>
      <vt:lpstr>Kryptoanaliza różnicowa</vt:lpstr>
      <vt:lpstr>Kryptoanaliza liniowa</vt:lpstr>
      <vt:lpstr>Kryptoanaliza liniowa</vt:lpstr>
      <vt:lpstr>Literatura</vt:lpstr>
      <vt:lpstr>Prezentacja programu PowerPoint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wbo</dc:creator>
  <cp:lastModifiedBy>wbo</cp:lastModifiedBy>
  <cp:revision>362</cp:revision>
  <dcterms:modified xsi:type="dcterms:W3CDTF">2013-11-09T10:14:19Z</dcterms:modified>
</cp:coreProperties>
</file>